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18" r:id="rId2"/>
  </p:sldMasterIdLst>
  <p:notesMasterIdLst>
    <p:notesMasterId r:id="rId47"/>
  </p:notesMasterIdLst>
  <p:sldIdLst>
    <p:sldId id="258" r:id="rId3"/>
    <p:sldId id="260" r:id="rId4"/>
    <p:sldId id="312" r:id="rId5"/>
    <p:sldId id="295" r:id="rId6"/>
    <p:sldId id="286" r:id="rId7"/>
    <p:sldId id="285" r:id="rId8"/>
    <p:sldId id="287" r:id="rId9"/>
    <p:sldId id="269" r:id="rId10"/>
    <p:sldId id="316" r:id="rId11"/>
    <p:sldId id="311" r:id="rId12"/>
    <p:sldId id="289" r:id="rId13"/>
    <p:sldId id="290" r:id="rId14"/>
    <p:sldId id="310" r:id="rId15"/>
    <p:sldId id="293" r:id="rId16"/>
    <p:sldId id="294" r:id="rId17"/>
    <p:sldId id="318" r:id="rId18"/>
    <p:sldId id="319" r:id="rId19"/>
    <p:sldId id="301" r:id="rId20"/>
    <p:sldId id="302" r:id="rId21"/>
    <p:sldId id="324" r:id="rId22"/>
    <p:sldId id="303" r:id="rId23"/>
    <p:sldId id="304" r:id="rId24"/>
    <p:sldId id="305" r:id="rId25"/>
    <p:sldId id="320" r:id="rId26"/>
    <p:sldId id="321" r:id="rId27"/>
    <p:sldId id="322" r:id="rId28"/>
    <p:sldId id="261" r:id="rId29"/>
    <p:sldId id="270" r:id="rId30"/>
    <p:sldId id="263" r:id="rId31"/>
    <p:sldId id="313" r:id="rId32"/>
    <p:sldId id="314" r:id="rId33"/>
    <p:sldId id="315" r:id="rId34"/>
    <p:sldId id="267" r:id="rId35"/>
    <p:sldId id="264" r:id="rId36"/>
    <p:sldId id="274" r:id="rId37"/>
    <p:sldId id="275" r:id="rId38"/>
    <p:sldId id="276" r:id="rId39"/>
    <p:sldId id="277" r:id="rId40"/>
    <p:sldId id="280" r:id="rId41"/>
    <p:sldId id="279" r:id="rId42"/>
    <p:sldId id="278" r:id="rId43"/>
    <p:sldId id="282" r:id="rId44"/>
    <p:sldId id="283" r:id="rId45"/>
    <p:sldId id="284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6A47B3C-B7B1-4038-A7ED-D507BA17142D}" type="datetimeFigureOut">
              <a:rPr lang="ru-RU"/>
              <a:pPr>
                <a:defRPr/>
              </a:pPr>
              <a:t>28.03.2010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0BF543B1-735B-4933-AD15-65E33C4CF3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D3C717-D5CE-42FA-9E3E-C7DB5A2F9F42}" type="slidenum">
              <a:rPr lang="ru-RU" smtClean="0"/>
              <a:pPr/>
              <a:t>37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2B6DF-9C20-4DC8-B242-8CD0F47D6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12335-4A9F-4FDE-A1B9-EF1C28FD4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35043-CE3B-4DD4-930B-F0066F270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0D00F-2782-433D-BD89-5173DC5ADD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FC852-0FF1-462C-B7A2-699EEA723C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0B084-B77A-4F3A-8BA5-C468C93DED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15D76-8FD0-473C-B9C2-86962F1F16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0F1A6-23CA-42AA-BAC3-8E6DCF28B2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2982A-8C33-43A7-8D2B-B6990448B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43A2A-43A5-438B-8322-F9612FC6C4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5CB46-CB34-41E9-9F9F-2408990C5D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242A8-65BB-40A4-9824-EF318EE86D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7BD30-901C-4F42-9D46-31F2AF39C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26942-EDF9-43A9-B091-8978670387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4D27B-E972-46F1-B0AE-B282E88B4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7F58-6A1F-4170-83EC-995E8C5CD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092B0-0D3B-4580-B1BC-6197B84783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E3A2-8AB2-4314-B17B-64DC2C3E4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5E1F4-E05A-415F-AD27-E7FB09E3FA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C2C6A-DC59-4BE8-9E18-CD9C32F33D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61E18-8DA5-420E-95D4-D07840516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512DA-8815-4F04-B546-2AA7CA74DD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433F-4EC9-45EB-BD2D-DC49EA1368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641BF-8A8F-445F-8942-053B10CBB5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E70F916-E247-4021-8AB2-11558F49A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0" r:id="rId1"/>
    <p:sldLayoutId id="2147483911" r:id="rId2"/>
    <p:sldLayoutId id="2147483931" r:id="rId3"/>
    <p:sldLayoutId id="2147483912" r:id="rId4"/>
    <p:sldLayoutId id="214748393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33" r:id="rId12"/>
    <p:sldLayoutId id="2147483934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20AD7B6-382F-4DC4-A0B5-536B34B841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http://boti.ru/files/images/4aec790edd80937364d8bd07a27741cc_s29.JP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http://boti.ru/files/images/s-2bf14d5ea96ddd5d2f6bf2f47b0ec433_s31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orel.rsl.ru/" TargetMode="External"/><Relationship Id="rId3" Type="http://schemas.openxmlformats.org/officeDocument/2006/relationships/hyperlink" Target="http://public-library.narod.ru/" TargetMode="External"/><Relationship Id="rId7" Type="http://schemas.openxmlformats.org/officeDocument/2006/relationships/hyperlink" Target="http://www.elibrary.ru/" TargetMode="External"/><Relationship Id="rId2" Type="http://schemas.openxmlformats.org/officeDocument/2006/relationships/hyperlink" Target="http://lib.ru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aldebaran.ru/" TargetMode="External"/><Relationship Id="rId11" Type="http://schemas.openxmlformats.org/officeDocument/2006/relationships/hyperlink" Target="http://bookz.ru/" TargetMode="External"/><Relationship Id="rId5" Type="http://schemas.openxmlformats.org/officeDocument/2006/relationships/hyperlink" Target="http://www.knigashop.ru/" TargetMode="External"/><Relationship Id="rId10" Type="http://schemas.openxmlformats.org/officeDocument/2006/relationships/hyperlink" Target="http://www.litportal.ru/" TargetMode="External"/><Relationship Id="rId4" Type="http://schemas.openxmlformats.org/officeDocument/2006/relationships/hyperlink" Target="http://www.klassika.ru/" TargetMode="External"/><Relationship Id="rId9" Type="http://schemas.openxmlformats.org/officeDocument/2006/relationships/hyperlink" Target="http://www.kitap.net.ru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" TargetMode="External"/><Relationship Id="rId2" Type="http://schemas.openxmlformats.org/officeDocument/2006/relationships/hyperlink" Target="http://slovari.yandex.ru/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encyclopedia.ru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alish.ru/" TargetMode="External"/><Relationship Id="rId3" Type="http://schemas.openxmlformats.org/officeDocument/2006/relationships/hyperlink" Target="http://www.lukianenko.ru/" TargetMode="External"/><Relationship Id="rId7" Type="http://schemas.openxmlformats.org/officeDocument/2006/relationships/hyperlink" Target="http://www.museumpushkin.ru/" TargetMode="External"/><Relationship Id="rId2" Type="http://schemas.openxmlformats.org/officeDocument/2006/relationships/hyperlink" Target="http://sp.voskres.ru/-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tolstoymuseum.ru/" TargetMode="External"/><Relationship Id="rId5" Type="http://schemas.openxmlformats.org/officeDocument/2006/relationships/hyperlink" Target="http://www.levtolstoy.ru/" TargetMode="External"/><Relationship Id="rId4" Type="http://schemas.openxmlformats.org/officeDocument/2006/relationships/hyperlink" Target="http://www.akunin.ru/" TargetMode="External"/><Relationship Id="rId9" Type="http://schemas.openxmlformats.org/officeDocument/2006/relationships/hyperlink" Target="http://www.tatar.museum.ru/search.asp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История и современность</a:t>
            </a:r>
            <a:endParaRPr lang="ru-RU" b="1" dirty="0">
              <a:solidFill>
                <a:schemeClr val="tx2">
                  <a:lumMod val="9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8800" b="1" smtClean="0">
                <a:solidFill>
                  <a:srgbClr val="663300"/>
                </a:solidFill>
                <a:latin typeface="Monotype Corsiva" pitchFamily="66" charset="0"/>
              </a:rPr>
              <a:t>БИБЛИОТЕКИ МИРА</a:t>
            </a:r>
            <a:endParaRPr lang="ru-RU" sz="8800" b="1">
              <a:solidFill>
                <a:srgbClr val="6633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1741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5" name="Picture 2" descr="C:\Documents and Settings\Avril\Мои документы\б-ка\биб уроки\Чудо имя которому книга\Изображение 015.jpg"/>
          <p:cNvPicPr>
            <a:picLocks noChangeAspect="1" noChangeArrowheads="1"/>
          </p:cNvPicPr>
          <p:nvPr/>
        </p:nvPicPr>
        <p:blipFill>
          <a:blip r:embed="rId2"/>
          <a:srcRect l="8369" t="55978" r="3845" b="7397"/>
          <a:stretch>
            <a:fillRect/>
          </a:stretch>
        </p:blipFill>
        <p:spPr bwMode="auto">
          <a:xfrm>
            <a:off x="533400" y="533400"/>
            <a:ext cx="82486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435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6" name="Picture 3" descr="C:\Documents and Settings\Avril\Мои документы\б-ка\биб уроки\Чудо имя которому книга\Изображение 014.jpg"/>
          <p:cNvPicPr>
            <a:picLocks noChangeAspect="1" noChangeArrowheads="1"/>
          </p:cNvPicPr>
          <p:nvPr/>
        </p:nvPicPr>
        <p:blipFill>
          <a:blip r:embed="rId2"/>
          <a:srcRect l="24187" t="8842" r="29546" b="67534"/>
          <a:stretch>
            <a:fillRect/>
          </a:stretch>
        </p:blipFill>
        <p:spPr bwMode="auto">
          <a:xfrm>
            <a:off x="5410200" y="1600200"/>
            <a:ext cx="3276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C:\Documents and Settings\Avril\Мои документы\б-ка\биб уроки\Чудо имя которому книга\Изображение 014.jpg"/>
          <p:cNvPicPr>
            <a:picLocks noChangeAspect="1" noChangeArrowheads="1"/>
          </p:cNvPicPr>
          <p:nvPr/>
        </p:nvPicPr>
        <p:blipFill>
          <a:blip r:embed="rId2"/>
          <a:srcRect l="4305" r="74176" b="66470"/>
          <a:stretch>
            <a:fillRect/>
          </a:stretch>
        </p:blipFill>
        <p:spPr bwMode="auto">
          <a:xfrm>
            <a:off x="381000" y="1524000"/>
            <a:ext cx="2071688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" descr="C:\Documents and Settings\Avril\Мои документы\б-ка\биб уроки\Чудо имя которому книга\Изображение 014.jpg"/>
          <p:cNvPicPr>
            <a:picLocks noChangeAspect="1" noChangeArrowheads="1"/>
          </p:cNvPicPr>
          <p:nvPr/>
        </p:nvPicPr>
        <p:blipFill>
          <a:blip r:embed="rId2"/>
          <a:srcRect l="69939" t="2286" r="9618" b="67995"/>
          <a:stretch>
            <a:fillRect/>
          </a:stretch>
        </p:blipFill>
        <p:spPr bwMode="auto">
          <a:xfrm>
            <a:off x="2743200" y="381000"/>
            <a:ext cx="220980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9459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pic>
        <p:nvPicPr>
          <p:cNvPr id="19463" name="Picture 3" descr="C:\Documents and Settings\Avril\Мои документы\б-ка\биб уроки\Чудо имя которому книга\Изображение 014.jpg"/>
          <p:cNvPicPr>
            <a:picLocks noChangeAspect="1" noChangeArrowheads="1"/>
          </p:cNvPicPr>
          <p:nvPr/>
        </p:nvPicPr>
        <p:blipFill>
          <a:blip r:embed="rId2"/>
          <a:srcRect t="33228" b="30959"/>
          <a:stretch>
            <a:fillRect/>
          </a:stretch>
        </p:blipFill>
        <p:spPr bwMode="auto">
          <a:xfrm>
            <a:off x="609600" y="457200"/>
            <a:ext cx="82867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0563" y="404813"/>
            <a:ext cx="4103687" cy="2185987"/>
          </a:xfrm>
        </p:spPr>
        <p:txBody>
          <a:bodyPr/>
          <a:lstStyle/>
          <a:p>
            <a:pPr marL="609600" indent="-609600" algn="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     </a:t>
            </a:r>
            <a:r>
              <a:rPr lang="ru-RU" sz="2000" b="1" dirty="0">
                <a:solidFill>
                  <a:srgbClr val="663300"/>
                </a:solidFill>
                <a:latin typeface="+mj-lt"/>
              </a:rPr>
              <a:t>Прошли еще века и люди </a:t>
            </a:r>
            <a:endParaRPr lang="ru-RU" sz="2000" b="1" dirty="0" smtClean="0">
              <a:solidFill>
                <a:srgbClr val="663300"/>
              </a:solidFill>
              <a:latin typeface="+mj-lt"/>
            </a:endParaRPr>
          </a:p>
          <a:p>
            <a:pPr marL="609600" indent="-609600" algn="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663300"/>
                </a:solidFill>
                <a:latin typeface="+mj-lt"/>
              </a:rPr>
              <a:t>научились </a:t>
            </a:r>
            <a:r>
              <a:rPr lang="ru-RU" sz="2000" b="1" dirty="0">
                <a:solidFill>
                  <a:srgbClr val="663300"/>
                </a:solidFill>
                <a:latin typeface="+mj-lt"/>
              </a:rPr>
              <a:t>делать бумагу. </a:t>
            </a:r>
            <a:endParaRPr lang="ru-RU" sz="2000" b="1" dirty="0" smtClean="0">
              <a:solidFill>
                <a:srgbClr val="663300"/>
              </a:solidFill>
              <a:latin typeface="+mj-lt"/>
            </a:endParaRPr>
          </a:p>
          <a:p>
            <a:pPr marL="609600" indent="-609600" algn="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663300"/>
                </a:solidFill>
                <a:latin typeface="+mj-lt"/>
              </a:rPr>
              <a:t>Бумага </a:t>
            </a:r>
            <a:r>
              <a:rPr lang="ru-RU" sz="2000" b="1" dirty="0">
                <a:solidFill>
                  <a:srgbClr val="663300"/>
                </a:solidFill>
                <a:latin typeface="+mj-lt"/>
              </a:rPr>
              <a:t>была в сотни раз </a:t>
            </a:r>
            <a:endParaRPr lang="ru-RU" sz="2000" b="1" dirty="0" smtClean="0">
              <a:solidFill>
                <a:srgbClr val="663300"/>
              </a:solidFill>
              <a:latin typeface="+mj-lt"/>
            </a:endParaRPr>
          </a:p>
          <a:p>
            <a:pPr marL="609600" indent="-609600" algn="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663300"/>
                </a:solidFill>
                <a:latin typeface="+mj-lt"/>
              </a:rPr>
              <a:t>дешевле </a:t>
            </a:r>
            <a:r>
              <a:rPr lang="ru-RU" sz="2000" b="1" dirty="0">
                <a:solidFill>
                  <a:srgbClr val="663300"/>
                </a:solidFill>
                <a:latin typeface="+mj-lt"/>
              </a:rPr>
              <a:t>кожи, но и на бумаге </a:t>
            </a:r>
            <a:endParaRPr lang="ru-RU" sz="2000" b="1" dirty="0" smtClean="0">
              <a:solidFill>
                <a:srgbClr val="663300"/>
              </a:solidFill>
              <a:latin typeface="+mj-lt"/>
            </a:endParaRPr>
          </a:p>
          <a:p>
            <a:pPr marL="609600" indent="-609600" algn="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663300"/>
                </a:solidFill>
                <a:latin typeface="+mj-lt"/>
              </a:rPr>
              <a:t>книги </a:t>
            </a:r>
            <a:r>
              <a:rPr lang="ru-RU" sz="2000" b="1" dirty="0">
                <a:solidFill>
                  <a:srgbClr val="663300"/>
                </a:solidFill>
                <a:latin typeface="+mj-lt"/>
              </a:rPr>
              <a:t>писались от руки.</a:t>
            </a:r>
          </a:p>
        </p:txBody>
      </p:sp>
      <p:pic>
        <p:nvPicPr>
          <p:cNvPr id="20483" name="Picture 4" descr="сканирование0051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"/>
            <a:ext cx="3975100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Avril\Мои документы\б-ка\биб уроки\Чудо имя которому книга\Изображение 020.jpg"/>
          <p:cNvPicPr>
            <a:picLocks noChangeAspect="1" noChangeArrowheads="1"/>
          </p:cNvPicPr>
          <p:nvPr/>
        </p:nvPicPr>
        <p:blipFill>
          <a:blip r:embed="rId2"/>
          <a:srcRect l="3262" t="52995" r="7588" b="6447"/>
          <a:stretch>
            <a:fillRect/>
          </a:stretch>
        </p:blipFill>
        <p:spPr bwMode="auto">
          <a:xfrm>
            <a:off x="381000" y="304800"/>
            <a:ext cx="844708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381000"/>
            <a:ext cx="5715000" cy="1524000"/>
          </a:xfrm>
          <a:solidFill>
            <a:schemeClr val="accent2"/>
          </a:solidFill>
        </p:spPr>
        <p:txBody>
          <a:bodyPr/>
          <a:lstStyle/>
          <a:p>
            <a:pPr algn="ctr">
              <a:defRPr/>
            </a:pPr>
            <a:r>
              <a:rPr lang="ru-RU" sz="8800" dirty="0" smtClean="0">
                <a:solidFill>
                  <a:srgbClr val="663300"/>
                </a:solidFill>
              </a:rPr>
              <a:t>Бумага </a:t>
            </a:r>
            <a:endParaRPr lang="ru-RU" sz="8800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2253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5" name="Picture 2" descr="C:\Documents and Settings\Avril\Мои документы\б-ка\биб уроки\Чудо имя которому книга\Изображение 021.jpg"/>
          <p:cNvPicPr>
            <a:picLocks noChangeAspect="1" noChangeArrowheads="1"/>
          </p:cNvPicPr>
          <p:nvPr/>
        </p:nvPicPr>
        <p:blipFill>
          <a:blip r:embed="rId2"/>
          <a:srcRect l="9927" t="3760" b="76347"/>
          <a:stretch>
            <a:fillRect/>
          </a:stretch>
        </p:blipFill>
        <p:spPr bwMode="auto">
          <a:xfrm>
            <a:off x="457200" y="457200"/>
            <a:ext cx="8305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Текст 3"/>
          <p:cNvSpPr>
            <a:spLocks noGrp="1"/>
          </p:cNvSpPr>
          <p:nvPr>
            <p:ph type="body" sz="half" idx="2"/>
          </p:nvPr>
        </p:nvSpPr>
        <p:spPr>
          <a:xfrm>
            <a:off x="4953000" y="228600"/>
            <a:ext cx="3733800" cy="990600"/>
          </a:xfrm>
        </p:spPr>
        <p:txBody>
          <a:bodyPr/>
          <a:lstStyle/>
          <a:p>
            <a:r>
              <a:rPr lang="ru-RU" b="1" smtClean="0">
                <a:solidFill>
                  <a:srgbClr val="663300"/>
                </a:solidFill>
              </a:rPr>
              <a:t>Мнится, писание – лёгкое дело – </a:t>
            </a:r>
          </a:p>
          <a:p>
            <a:r>
              <a:rPr lang="ru-RU" b="1" smtClean="0">
                <a:solidFill>
                  <a:srgbClr val="663300"/>
                </a:solidFill>
              </a:rPr>
              <a:t>Пишут два перста, а болит всё тело.</a:t>
            </a:r>
          </a:p>
        </p:txBody>
      </p:sp>
      <p:pic>
        <p:nvPicPr>
          <p:cNvPr id="63490" name="Picture 2" descr="C:\Documents and Settings\Avril\Мои документы\б-ка\биб уроки\Чудо имя которому книга\Изображение 013.jpg"/>
          <p:cNvPicPr>
            <a:picLocks noChangeAspect="1" noChangeArrowheads="1"/>
          </p:cNvPicPr>
          <p:nvPr/>
        </p:nvPicPr>
        <p:blipFill>
          <a:blip r:embed="rId2"/>
          <a:srcRect l="11629" t="53357" r="61644" b="43057"/>
          <a:stretch>
            <a:fillRect/>
          </a:stretch>
        </p:blipFill>
        <p:spPr bwMode="auto">
          <a:xfrm>
            <a:off x="762000" y="5562600"/>
            <a:ext cx="37338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1" name="Picture 3" descr="C:\Documents and Settings\Avril\Мои документы\б-ка\биб уроки\Чудо имя которому книга\Изображение 01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39241" t="29610" r="21519" b="47087"/>
          <a:stretch>
            <a:fillRect/>
          </a:stretch>
        </p:blipFill>
        <p:spPr>
          <a:xfrm>
            <a:off x="4572000" y="3861619"/>
            <a:ext cx="4343400" cy="2615381"/>
          </a:xfrm>
          <a:noFill/>
        </p:spPr>
      </p:pic>
      <p:pic>
        <p:nvPicPr>
          <p:cNvPr id="7" name="Picture 3" descr="C:\Documents and Settings\Avril\Мои документы\б-ка\биб уроки\Чудо имя которому книга\Изображение 013.jpg"/>
          <p:cNvPicPr>
            <a:picLocks noChangeAspect="1" noChangeArrowheads="1"/>
          </p:cNvPicPr>
          <p:nvPr/>
        </p:nvPicPr>
        <p:blipFill>
          <a:blip r:embed="rId2"/>
          <a:srcRect l="77215" t="29610" b="40429"/>
          <a:stretch>
            <a:fillRect/>
          </a:stretch>
        </p:blipFill>
        <p:spPr bwMode="auto">
          <a:xfrm>
            <a:off x="7391400" y="1143000"/>
            <a:ext cx="1371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8" name="Picture 9" descr="сканирование0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57200"/>
            <a:ext cx="4259262" cy="5014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579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" name="Picture 2" descr="C:\Documents and Settings\Avril\Мои документы\б-ка\бибуроки!\Чудо имя которому книга\Изображение 02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8861" t="25178" b="45210"/>
          <a:stretch>
            <a:fillRect/>
          </a:stretch>
        </p:blipFill>
        <p:spPr>
          <a:xfrm>
            <a:off x="533399" y="609600"/>
            <a:ext cx="8068235" cy="5715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000160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33375"/>
            <a:ext cx="43561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81000"/>
            <a:ext cx="4138613" cy="5589588"/>
          </a:xfrm>
        </p:spPr>
        <p:txBody>
          <a:bodyPr/>
          <a:lstStyle/>
          <a:p>
            <a:pPr marL="976313" lvl="1" indent="-6096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rgbClr val="663300"/>
                </a:solidFill>
                <a:latin typeface="+mj-lt"/>
              </a:rPr>
              <a:t>Только пятьсот лет назад, в Германии, Иоганн Гуттенберг напечатал первую книгу. </a:t>
            </a:r>
          </a:p>
          <a:p>
            <a:pPr marL="976313" lvl="1" indent="-6096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rgbClr val="663300"/>
                </a:solidFill>
                <a:latin typeface="+mj-lt"/>
              </a:rPr>
              <a:t>Не написал, а напечатал. </a:t>
            </a:r>
          </a:p>
          <a:p>
            <a:pPr marL="976313" lvl="1" indent="-6096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rgbClr val="663300"/>
                </a:solidFill>
                <a:latin typeface="+mj-lt"/>
              </a:rPr>
              <a:t>Вырезал отдельные буквы,     сложил из них слова,                из слов сложил строчки,           из строчек страницу,           нанес краску, прижал лист бумаги – и все: страница готова.</a:t>
            </a:r>
          </a:p>
          <a:p>
            <a:pPr marL="976313" lvl="1" indent="-6096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rgbClr val="663300"/>
                </a:solidFill>
                <a:latin typeface="+mj-lt"/>
              </a:rPr>
              <a:t> Отпечатана.</a:t>
            </a:r>
          </a:p>
          <a:p>
            <a:pPr marL="976313" lvl="1" indent="-6096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rgbClr val="663300"/>
                </a:solidFill>
                <a:latin typeface="+mj-lt"/>
              </a:rPr>
              <a:t> И можно печатать еще одну, и десять, и сто …</a:t>
            </a:r>
          </a:p>
          <a:p>
            <a:pPr marL="976313" lvl="1" indent="-6096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rgbClr val="663300"/>
                </a:solidFill>
                <a:latin typeface="+mj-lt"/>
              </a:rPr>
              <a:t> Это было                                   величайшее достижение.</a:t>
            </a:r>
          </a:p>
          <a:p>
            <a:pPr marL="976313" lvl="1" indent="-6096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rgbClr val="663300"/>
                </a:solidFill>
                <a:latin typeface="+mj-lt"/>
              </a:rPr>
              <a:t> Книга стала дешевле.</a:t>
            </a:r>
          </a:p>
          <a:p>
            <a:pPr marL="976313" lvl="1" indent="-6096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rgbClr val="663300"/>
                </a:solidFill>
                <a:latin typeface="+mj-lt"/>
              </a:rPr>
              <a:t> Теперь она могла жить                      не только в богатых дворцах.</a:t>
            </a:r>
          </a:p>
          <a:p>
            <a:pPr marL="976313" lvl="1" indent="-6096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rgbClr val="663300"/>
                </a:solidFill>
                <a:latin typeface="+mj-lt"/>
              </a:rPr>
              <a:t> Книга начала свой путь к народу.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810000" y="457200"/>
            <a:ext cx="4437063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663300"/>
                </a:solidFill>
                <a:latin typeface="+mj-lt"/>
              </a:rPr>
              <a:t>Через сто лет после Гуттенберга появилась первая типография на Руси. Основал ее   Иван Федоров. Построена типография была   в Москве, недалеко от кремля. В этой типографии Иван Федоров в 1564 году отпечатал первую книгу. Иван Федоров выпустил несколько книг. Среди них был первый русский учебник – грамматика. С той далекой поры прошли сотни лет. Теперь и в нашей стране тысячи типографий. И книг у нас выпускается очень много. Больше, чем в любой другой стране мира.</a:t>
            </a:r>
          </a:p>
          <a:p>
            <a:pPr algn="r">
              <a:spcBef>
                <a:spcPct val="50000"/>
              </a:spcBef>
              <a:defRPr/>
            </a:pPr>
            <a:endParaRPr lang="ru-RU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6627" name="Picture 2" descr="fedoro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2971800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C:\Documents and Settings\Avril\Мои документы\б-ка\бибуроки!\Чудо имя которому книга\Изображение 029.jpg"/>
          <p:cNvPicPr>
            <a:picLocks noChangeAspect="1" noChangeArrowheads="1"/>
          </p:cNvPicPr>
          <p:nvPr/>
        </p:nvPicPr>
        <p:blipFill>
          <a:blip r:embed="rId3"/>
          <a:srcRect l="9927" t="39401" r="53329" b="26556"/>
          <a:stretch>
            <a:fillRect/>
          </a:stretch>
        </p:blipFill>
        <p:spPr bwMode="auto">
          <a:xfrm>
            <a:off x="304800" y="381000"/>
            <a:ext cx="3581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5181600"/>
          </a:xfrm>
        </p:spPr>
        <p:txBody>
          <a:bodyPr>
            <a:normAutofit fontScale="90000"/>
          </a:bodyPr>
          <a:lstStyle/>
          <a:p>
            <a:pPr marL="609600" indent="-609600" algn="ctr">
              <a:defRPr/>
            </a:pPr>
            <a:r>
              <a:rPr lang="ru-RU" b="1" smtClean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ru-RU" b="1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ru-RU" b="1" smtClean="0">
                <a:solidFill>
                  <a:schemeClr val="tx2">
                    <a:lumMod val="90000"/>
                  </a:schemeClr>
                </a:solidFill>
              </a:rPr>
              <a:t>БИБЛИОТЕКА</a:t>
            </a:r>
            <a:br>
              <a:rPr lang="ru-RU" b="1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ru-RU" b="1" smtClean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ru-RU" b="1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ru-RU" b="1" smtClean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ru-RU" b="1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ru-RU" sz="2400" b="1" smtClean="0">
                <a:solidFill>
                  <a:srgbClr val="663300"/>
                </a:solidFill>
              </a:rPr>
              <a:t>Слово «библиотека» пришло к нам из греческого языка </a:t>
            </a:r>
            <a:br>
              <a:rPr lang="ru-RU" sz="2400" b="1" smtClean="0">
                <a:solidFill>
                  <a:srgbClr val="663300"/>
                </a:solidFill>
              </a:rPr>
            </a:br>
            <a:r>
              <a:rPr lang="ru-RU" sz="2400" b="1" smtClean="0">
                <a:solidFill>
                  <a:srgbClr val="663300"/>
                </a:solidFill>
              </a:rPr>
              <a:t>(«</a:t>
            </a:r>
            <a:r>
              <a:rPr lang="ru-RU" sz="2400" b="1" err="1" smtClean="0">
                <a:solidFill>
                  <a:srgbClr val="663300"/>
                </a:solidFill>
              </a:rPr>
              <a:t>библио</a:t>
            </a:r>
            <a:r>
              <a:rPr lang="ru-RU" sz="2400" b="1" smtClean="0">
                <a:solidFill>
                  <a:srgbClr val="663300"/>
                </a:solidFill>
              </a:rPr>
              <a:t>» - книга, «</a:t>
            </a:r>
            <a:r>
              <a:rPr lang="ru-RU" sz="2400" b="1" err="1" smtClean="0">
                <a:solidFill>
                  <a:srgbClr val="663300"/>
                </a:solidFill>
              </a:rPr>
              <a:t>тека</a:t>
            </a:r>
            <a:r>
              <a:rPr lang="ru-RU" sz="2400" b="1" smtClean="0">
                <a:solidFill>
                  <a:srgbClr val="663300"/>
                </a:solidFill>
              </a:rPr>
              <a:t>» - хранилище). </a:t>
            </a:r>
            <a:br>
              <a:rPr lang="ru-RU" sz="2400" b="1" smtClean="0">
                <a:solidFill>
                  <a:srgbClr val="663300"/>
                </a:solidFill>
              </a:rPr>
            </a:br>
            <a:r>
              <a:rPr lang="ru-RU" sz="2400" b="1" smtClean="0">
                <a:solidFill>
                  <a:srgbClr val="663300"/>
                </a:solidFill>
              </a:rPr>
              <a:t/>
            </a:r>
            <a:br>
              <a:rPr lang="ru-RU" sz="2400" b="1" smtClean="0">
                <a:solidFill>
                  <a:srgbClr val="663300"/>
                </a:solidFill>
              </a:rPr>
            </a:br>
            <a:r>
              <a:rPr lang="ru-RU" sz="2400" b="1" smtClean="0">
                <a:solidFill>
                  <a:srgbClr val="663300"/>
                </a:solidFill>
              </a:rPr>
              <a:t>Но библиотека – это не только хранилище книг. </a:t>
            </a:r>
            <a:br>
              <a:rPr lang="ru-RU" sz="2400" b="1" smtClean="0">
                <a:solidFill>
                  <a:srgbClr val="663300"/>
                </a:solidFill>
              </a:rPr>
            </a:br>
            <a:r>
              <a:rPr lang="ru-RU" sz="2400" b="1" smtClean="0">
                <a:solidFill>
                  <a:srgbClr val="663300"/>
                </a:solidFill>
              </a:rPr>
              <a:t>Это и память народа, это центр познания и общения. </a:t>
            </a:r>
            <a:br>
              <a:rPr lang="ru-RU" sz="2400" b="1" smtClean="0">
                <a:solidFill>
                  <a:srgbClr val="663300"/>
                </a:solidFill>
              </a:rPr>
            </a:br>
            <a:r>
              <a:rPr lang="ru-RU" sz="2400" b="1" smtClean="0">
                <a:solidFill>
                  <a:srgbClr val="663300"/>
                </a:solidFill>
              </a:rPr>
              <a:t>Так было во все времена.</a:t>
            </a:r>
            <a:br>
              <a:rPr lang="ru-RU" sz="2400" b="1" smtClean="0">
                <a:solidFill>
                  <a:srgbClr val="663300"/>
                </a:solidFill>
              </a:rPr>
            </a:br>
            <a:r>
              <a:rPr lang="ru-RU" sz="2400" b="1" smtClean="0">
                <a:solidFill>
                  <a:srgbClr val="663300"/>
                </a:solidFill>
              </a:rPr>
              <a:t/>
            </a:r>
            <a:br>
              <a:rPr lang="ru-RU" sz="2400" b="1" smtClean="0">
                <a:solidFill>
                  <a:srgbClr val="663300"/>
                </a:solidFill>
              </a:rPr>
            </a:br>
            <a:r>
              <a:rPr lang="ru-RU" sz="2400" b="1" smtClean="0">
                <a:solidFill>
                  <a:srgbClr val="663300"/>
                </a:solidFill>
              </a:rPr>
              <a:t/>
            </a:r>
            <a:br>
              <a:rPr lang="ru-RU" sz="2400" b="1" smtClean="0">
                <a:solidFill>
                  <a:srgbClr val="663300"/>
                </a:solidFill>
              </a:rPr>
            </a:br>
            <a:endParaRPr lang="ru-RU" sz="2400" b="1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img00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7722" t="15040" r="3797" b="21480"/>
          <a:stretch>
            <a:fillRect/>
          </a:stretch>
        </p:blipFill>
        <p:spPr>
          <a:xfrm>
            <a:off x="304800" y="304800"/>
            <a:ext cx="8458200" cy="619063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1"/>
          <p:cNvSpPr>
            <a:spLocks noGrp="1"/>
          </p:cNvSpPr>
          <p:nvPr>
            <p:ph idx="1"/>
          </p:nvPr>
        </p:nvSpPr>
        <p:spPr>
          <a:xfrm>
            <a:off x="533400" y="381000"/>
            <a:ext cx="8229600" cy="5867400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1800" b="1" u="sng" smtClean="0">
                <a:solidFill>
                  <a:srgbClr val="663300"/>
                </a:solidFill>
              </a:rPr>
              <a:t>АЗБУКА ИВАНА ФЁДОРОВА</a:t>
            </a:r>
          </a:p>
          <a:p>
            <a:pPr algn="ctr">
              <a:buFont typeface="Wingdings 2" pitchFamily="18" charset="2"/>
              <a:buNone/>
            </a:pPr>
            <a:endParaRPr lang="ru-RU" sz="1100" b="1" smtClean="0">
              <a:solidFill>
                <a:srgbClr val="66330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Рассмотрим три первые буквы азбуки – Аз, Буки, Веди.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Азъ – «я»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Буки (букы) – буквы, письмена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Веди (веде) -  «познал», совершенное прошедшее время от «ведити» – знать, ведать.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Объединяя акрофонические названия первых трёх букв Азбуки, получаем следующую фразу : </a:t>
            </a:r>
          </a:p>
          <a:p>
            <a:pPr>
              <a:buFont typeface="Wingdings 2" pitchFamily="18" charset="2"/>
              <a:buNone/>
            </a:pPr>
            <a:r>
              <a:rPr lang="ru-RU" sz="1100" b="1" i="1" u="sng" smtClean="0">
                <a:solidFill>
                  <a:srgbClr val="663300"/>
                </a:solidFill>
              </a:rPr>
              <a:t>Аз буки веде. / Я знаю буквы.</a:t>
            </a:r>
            <a:endParaRPr lang="ru-RU" sz="1100" b="1" smtClean="0">
              <a:solidFill>
                <a:srgbClr val="66330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Объединяются во фразы и все последующие буквы Азбуки: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Глагол – «слово». Причём не только изречённое, но и написанное.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Добро – «достояние, нажитое богатство».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Есть (есте) – от глагола «быть»</a:t>
            </a:r>
          </a:p>
          <a:p>
            <a:pPr>
              <a:buFont typeface="Wingdings 2" pitchFamily="18" charset="2"/>
              <a:buNone/>
            </a:pPr>
            <a:r>
              <a:rPr lang="ru-RU" sz="1100" b="1" i="1" u="sng" smtClean="0">
                <a:solidFill>
                  <a:srgbClr val="663300"/>
                </a:solidFill>
              </a:rPr>
              <a:t>Глагол добро есте. / Слово – это достояние.</a:t>
            </a:r>
            <a:endParaRPr lang="ru-RU" sz="1100" b="1" smtClean="0">
              <a:solidFill>
                <a:srgbClr val="66330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Живите (вместо второго «и» раньше писалась буква «ять», произносилось живете) – повелительное наклонение, множественное число от «жить» – «жить в труде, а не прозябать».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Зело – «усердно, со рвением»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Земля – «планета Земля и её обитатели , земляне».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И – союз «и».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Иже – «те, которые, они же»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Како – «как», «подобно».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Люди – «существа разумные»</a:t>
            </a:r>
          </a:p>
          <a:p>
            <a:pPr>
              <a:buFont typeface="Wingdings 2" pitchFamily="18" charset="2"/>
              <a:buNone/>
            </a:pPr>
            <a:r>
              <a:rPr lang="ru-RU" sz="1100" b="1" i="1" u="sng" smtClean="0">
                <a:solidFill>
                  <a:srgbClr val="663300"/>
                </a:solidFill>
              </a:rPr>
              <a:t>Живите зело, земля, и иже како люди. / Живите трудясь усердно, земляне, и как подобает людям.</a:t>
            </a:r>
            <a:endParaRPr lang="ru-RU" sz="1100" b="1" smtClean="0">
              <a:solidFill>
                <a:srgbClr val="663300"/>
              </a:solidFill>
            </a:endParaRPr>
          </a:p>
          <a:p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1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720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Мыслите (писалось с буквой «ять», произносилось «мыслете») – мыслить, постигать разумом.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Нашъ – «наш» в обычном значении.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Онъ – «оный» в значении «единственный, единый».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Покои (покой) – «основа (мироздания)»</a:t>
            </a:r>
          </a:p>
          <a:p>
            <a:pPr>
              <a:buFont typeface="Wingdings 2" pitchFamily="18" charset="2"/>
              <a:buNone/>
            </a:pPr>
            <a:r>
              <a:rPr lang="ru-RU" sz="1100" b="1" i="1" u="sng" smtClean="0">
                <a:solidFill>
                  <a:srgbClr val="663300"/>
                </a:solidFill>
              </a:rPr>
              <a:t>Мыслите нашъ онъ покой. / Постигайте наше мироздание.</a:t>
            </a:r>
            <a:endParaRPr lang="ru-RU" sz="1100" b="1" smtClean="0">
              <a:solidFill>
                <a:srgbClr val="66330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Рцы (рци) – повелительное наклонение: «говори, изрекай, читай вслух»,  «речь».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Слово – «передающее знание».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Твердо – «уверенно, убеждённо».</a:t>
            </a:r>
          </a:p>
          <a:p>
            <a:pPr>
              <a:buFont typeface="Wingdings 2" pitchFamily="18" charset="2"/>
              <a:buNone/>
            </a:pPr>
            <a:r>
              <a:rPr lang="ru-RU" sz="1100" b="1" i="1" u="sng" smtClean="0">
                <a:solidFill>
                  <a:srgbClr val="663300"/>
                </a:solidFill>
              </a:rPr>
              <a:t>Рцы слово твердо. / Неси знания убеждённо.</a:t>
            </a:r>
            <a:endParaRPr lang="ru-RU" sz="1100" b="1" smtClean="0">
              <a:solidFill>
                <a:srgbClr val="66330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Укъ – основа знания, доктрина. Наука, учить,навык, обычай.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Ферт, ф(ъ)рътъ – «оплдотворяет».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Херъ  - «божественный, данный свыше».</a:t>
            </a:r>
          </a:p>
          <a:p>
            <a:pPr>
              <a:buFont typeface="Wingdings 2" pitchFamily="18" charset="2"/>
              <a:buNone/>
            </a:pPr>
            <a:r>
              <a:rPr lang="ru-RU" sz="1100" b="1" i="1" u="sng" smtClean="0">
                <a:solidFill>
                  <a:srgbClr val="663300"/>
                </a:solidFill>
              </a:rPr>
              <a:t>Укъ фърътъ Херъ. / Знание оплодотворяет Всевышний (Знание – дар Божий).</a:t>
            </a:r>
            <a:endParaRPr lang="ru-RU" sz="1100" b="1" smtClean="0">
              <a:solidFill>
                <a:srgbClr val="66330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Цы (ци,цти) – «точи, проникай, вникай, дерзай».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Червь (черве) – «тот, кто точит, проникает».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Ш(т)а (Ш.Щ) – «что» в значении «чтобы».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Ъ, Ь (еръ/ерь,ъръ) – означает собой варианты буквы, означавшей неопределённый краткий гласный, близкий к э.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Юсъ (юс малый) – «свет, старорусское яс». В современном русском языке корень «яс» сохранился, например, в слове «ясный».</a:t>
            </a:r>
          </a:p>
          <a:p>
            <a:pPr>
              <a:buFont typeface="Wingdings 2" pitchFamily="18" charset="2"/>
              <a:buNone/>
            </a:pPr>
            <a:r>
              <a:rPr lang="ru-RU" sz="1100" b="1" smtClean="0">
                <a:solidFill>
                  <a:srgbClr val="663300"/>
                </a:solidFill>
              </a:rPr>
              <a:t>Ять (яти) – «постичь, иметь».</a:t>
            </a:r>
          </a:p>
          <a:p>
            <a:pPr>
              <a:buFont typeface="Wingdings 2" pitchFamily="18" charset="2"/>
              <a:buNone/>
            </a:pPr>
            <a:r>
              <a:rPr lang="ru-RU" sz="1100" b="1" i="1" u="sng" smtClean="0">
                <a:solidFill>
                  <a:srgbClr val="663300"/>
                </a:solidFill>
              </a:rPr>
              <a:t>Цы, черве, шта Ъра юсь яти! / Дерзай, точи, червь, чтобы сущего Свет постичь!</a:t>
            </a:r>
            <a:endParaRPr lang="ru-RU" sz="1100" b="1" smtClean="0">
              <a:solidFill>
                <a:srgbClr val="663300"/>
              </a:solidFill>
            </a:endParaRPr>
          </a:p>
          <a:p>
            <a:pPr>
              <a:buFont typeface="Wingdings 2" pitchFamily="18" charset="2"/>
              <a:buNone/>
            </a:pPr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1"/>
          <p:cNvSpPr>
            <a:spLocks noGrp="1"/>
          </p:cNvSpPr>
          <p:nvPr>
            <p:ph idx="1"/>
          </p:nvPr>
        </p:nvSpPr>
        <p:spPr>
          <a:xfrm>
            <a:off x="609600" y="1676400"/>
            <a:ext cx="8229600" cy="4572000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1800" b="1" smtClean="0">
                <a:solidFill>
                  <a:srgbClr val="663300"/>
                </a:solidFill>
              </a:rPr>
              <a:t> </a:t>
            </a:r>
            <a:r>
              <a:rPr lang="ru-RU" sz="2400" b="1" smtClean="0">
                <a:solidFill>
                  <a:srgbClr val="663300"/>
                </a:solidFill>
              </a:rPr>
              <a:t>Азъ буки веде. Глаголъ добро есте. </a:t>
            </a:r>
            <a:br>
              <a:rPr lang="ru-RU" sz="2400" b="1" smtClean="0">
                <a:solidFill>
                  <a:srgbClr val="663300"/>
                </a:solidFill>
              </a:rPr>
            </a:br>
            <a:r>
              <a:rPr lang="ru-RU" sz="2400" b="1" smtClean="0">
                <a:solidFill>
                  <a:srgbClr val="663300"/>
                </a:solidFill>
              </a:rPr>
              <a:t>Живите зело, земля, и, иже како люди, мыслите нашъ онъ покои. </a:t>
            </a:r>
            <a:br>
              <a:rPr lang="ru-RU" sz="2400" b="1" smtClean="0">
                <a:solidFill>
                  <a:srgbClr val="663300"/>
                </a:solidFill>
              </a:rPr>
            </a:br>
            <a:r>
              <a:rPr lang="ru-RU" sz="2400" b="1" smtClean="0">
                <a:solidFill>
                  <a:srgbClr val="663300"/>
                </a:solidFill>
              </a:rPr>
              <a:t>Рцы слово твердо – укъ фърътъ херъ. Цы, черве, шта ъра юсъ яти!</a:t>
            </a:r>
            <a:r>
              <a:rPr lang="ru-RU" sz="2400" smtClean="0">
                <a:solidFill>
                  <a:srgbClr val="663300"/>
                </a:solidFill>
              </a:rPr>
              <a:t> </a:t>
            </a:r>
          </a:p>
          <a:p>
            <a:pPr algn="ctr">
              <a:buFont typeface="Wingdings 2" pitchFamily="18" charset="2"/>
              <a:buNone/>
            </a:pPr>
            <a:r>
              <a:rPr lang="ru-RU" sz="2400" smtClean="0">
                <a:solidFill>
                  <a:srgbClr val="663300"/>
                </a:solidFill>
              </a:rPr>
              <a:t>В современном переводе это звучит так: </a:t>
            </a:r>
            <a:br>
              <a:rPr lang="ru-RU" sz="2400" smtClean="0">
                <a:solidFill>
                  <a:srgbClr val="663300"/>
                </a:solidFill>
              </a:rPr>
            </a:br>
            <a:r>
              <a:rPr lang="ru-RU" sz="2400" b="1" smtClean="0">
                <a:solidFill>
                  <a:srgbClr val="663300"/>
                </a:solidFill>
              </a:rPr>
              <a:t>Я знаю буквы: письмо это достояние.</a:t>
            </a:r>
            <a:br>
              <a:rPr lang="ru-RU" sz="2400" b="1" smtClean="0">
                <a:solidFill>
                  <a:srgbClr val="663300"/>
                </a:solidFill>
              </a:rPr>
            </a:br>
            <a:r>
              <a:rPr lang="ru-RU" sz="2400" b="1" smtClean="0">
                <a:solidFill>
                  <a:srgbClr val="663300"/>
                </a:solidFill>
              </a:rPr>
              <a:t>Трудитесь усердно, земляне, как подобает разумным людям - постигайте мироздание!</a:t>
            </a:r>
            <a:br>
              <a:rPr lang="ru-RU" sz="2400" b="1" smtClean="0">
                <a:solidFill>
                  <a:srgbClr val="663300"/>
                </a:solidFill>
              </a:rPr>
            </a:br>
            <a:r>
              <a:rPr lang="ru-RU" sz="2400" b="1" smtClean="0">
                <a:solidFill>
                  <a:srgbClr val="663300"/>
                </a:solidFill>
              </a:rPr>
              <a:t>Несите слово убеждённо: знание – дар Божий!</a:t>
            </a:r>
            <a:br>
              <a:rPr lang="ru-RU" sz="2400" b="1" smtClean="0">
                <a:solidFill>
                  <a:srgbClr val="663300"/>
                </a:solidFill>
              </a:rPr>
            </a:br>
            <a:r>
              <a:rPr lang="ru-RU" sz="2400" b="1" smtClean="0">
                <a:solidFill>
                  <a:srgbClr val="663300"/>
                </a:solidFill>
              </a:rPr>
              <a:t>Дерзайте, вникайте, чтобы сущего свет постичь!</a:t>
            </a:r>
            <a:endParaRPr lang="ru-RU" sz="2400" smtClean="0">
              <a:solidFill>
                <a:srgbClr val="6633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905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700" b="1" smtClean="0">
                <a:solidFill>
                  <a:srgbClr val="663300"/>
                </a:solidFill>
              </a:rPr>
              <a:t/>
            </a:r>
            <a:br>
              <a:rPr lang="ru-RU" sz="2700" b="1" smtClean="0">
                <a:solidFill>
                  <a:srgbClr val="663300"/>
                </a:solidFill>
              </a:rPr>
            </a:br>
            <a:r>
              <a:rPr lang="ru-RU" sz="2700" b="1" smtClean="0">
                <a:solidFill>
                  <a:srgbClr val="663300"/>
                </a:solidFill>
              </a:rPr>
              <a:t/>
            </a:r>
            <a:br>
              <a:rPr lang="ru-RU" sz="2700" b="1" smtClean="0">
                <a:solidFill>
                  <a:srgbClr val="663300"/>
                </a:solidFill>
              </a:rPr>
            </a:br>
            <a:r>
              <a:rPr lang="ru-RU" sz="2700" b="1" smtClean="0">
                <a:solidFill>
                  <a:srgbClr val="663300"/>
                </a:solidFill>
              </a:rPr>
              <a:t/>
            </a:r>
            <a:br>
              <a:rPr lang="ru-RU" sz="2700" b="1" smtClean="0">
                <a:solidFill>
                  <a:srgbClr val="663300"/>
                </a:solidFill>
              </a:rPr>
            </a:br>
            <a:r>
              <a:rPr lang="ru-RU" sz="2700" b="1" smtClean="0">
                <a:solidFill>
                  <a:srgbClr val="663300"/>
                </a:solidFill>
              </a:rPr>
              <a:t/>
            </a:r>
            <a:br>
              <a:rPr lang="ru-RU" sz="2700" b="1" smtClean="0">
                <a:solidFill>
                  <a:srgbClr val="663300"/>
                </a:solidFill>
              </a:rPr>
            </a:br>
            <a:r>
              <a:rPr lang="ru-RU" sz="2700" b="1" smtClean="0">
                <a:solidFill>
                  <a:srgbClr val="663300"/>
                </a:solidFill>
              </a:rPr>
              <a:t/>
            </a:r>
            <a:br>
              <a:rPr lang="ru-RU" sz="2700" b="1" smtClean="0">
                <a:solidFill>
                  <a:srgbClr val="663300"/>
                </a:solidFill>
              </a:rPr>
            </a:br>
            <a:r>
              <a:rPr lang="ru-RU" sz="2700" b="1" smtClean="0">
                <a:solidFill>
                  <a:srgbClr val="663300"/>
                </a:solidFill>
              </a:rPr>
              <a:t/>
            </a:r>
            <a:br>
              <a:rPr lang="ru-RU" sz="2700" b="1" smtClean="0">
                <a:solidFill>
                  <a:srgbClr val="663300"/>
                </a:solidFill>
              </a:rPr>
            </a:br>
            <a:r>
              <a:rPr lang="ru-RU" sz="2700" b="1" smtClean="0">
                <a:solidFill>
                  <a:srgbClr val="663300"/>
                </a:solidFill>
              </a:rPr>
              <a:t>ПРИВЕДЁННЫЕ    ВЫШЕ    ФРАЗЫ  </a:t>
            </a:r>
            <a:br>
              <a:rPr lang="ru-RU" sz="2700" b="1" smtClean="0">
                <a:solidFill>
                  <a:srgbClr val="663300"/>
                </a:solidFill>
              </a:rPr>
            </a:br>
            <a:r>
              <a:rPr lang="ru-RU" sz="2700" b="1" smtClean="0">
                <a:solidFill>
                  <a:srgbClr val="663300"/>
                </a:solidFill>
              </a:rPr>
              <a:t>СОСТАВЛЯЮТ </a:t>
            </a:r>
            <a:br>
              <a:rPr lang="ru-RU" sz="2700" b="1" smtClean="0">
                <a:solidFill>
                  <a:srgbClr val="663300"/>
                </a:solidFill>
              </a:rPr>
            </a:br>
            <a:r>
              <a:rPr lang="ru-RU" sz="2700" b="1" smtClean="0">
                <a:solidFill>
                  <a:srgbClr val="663300"/>
                </a:solidFill>
              </a:rPr>
              <a:t>АЗБУЧНОЕ ПОСЛАНИЕ:</a:t>
            </a:r>
            <a:r>
              <a:rPr lang="ru-RU" sz="4400" smtClean="0">
                <a:solidFill>
                  <a:srgbClr val="663300"/>
                </a:solidFill>
              </a:rPr>
              <a:t/>
            </a:r>
            <a:br>
              <a:rPr lang="ru-RU" sz="4400" smtClean="0">
                <a:solidFill>
                  <a:srgbClr val="663300"/>
                </a:solidFill>
              </a:rPr>
            </a:b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3048000"/>
            <a:ext cx="5486400" cy="3124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7" name="Рисунок 4" descr="C:\Documents and Settings\Avril\Мои документы\б-ка\биб уроки\Чудо имя которому книга\Изображение 041.jpg"/>
          <p:cNvPicPr>
            <a:picLocks noChangeAspect="1" noChangeArrowheads="1"/>
          </p:cNvPicPr>
          <p:nvPr/>
        </p:nvPicPr>
        <p:blipFill>
          <a:blip r:embed="rId2"/>
          <a:srcRect l="10954" t="59138" r="45215" b="27742"/>
          <a:stretch>
            <a:fillRect/>
          </a:stretch>
        </p:blipFill>
        <p:spPr bwMode="auto">
          <a:xfrm>
            <a:off x="381000" y="990600"/>
            <a:ext cx="8382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5" name="Рисунок 5" descr="C:\Documents and Settings\Avril\Мои документы\б-ка\биб уроки\Чудо имя которому книга\Изображение 041.jpg"/>
          <p:cNvPicPr>
            <a:picLocks noChangeAspect="1" noChangeArrowheads="1"/>
          </p:cNvPicPr>
          <p:nvPr/>
        </p:nvPicPr>
        <p:blipFill>
          <a:blip r:embed="rId2"/>
          <a:srcRect l="54935" t="58180" r="4477" b="13496"/>
          <a:stretch>
            <a:fillRect/>
          </a:stretch>
        </p:blipFill>
        <p:spPr bwMode="auto">
          <a:xfrm>
            <a:off x="2209800" y="228600"/>
            <a:ext cx="53340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Рисунок 7" descr="C:\Documents and Settings\Avril\Мои документы\б-ка\биб уроки\Чудо имя которому книга\Изображение 041.jpg"/>
          <p:cNvPicPr>
            <a:picLocks noChangeAspect="1" noChangeArrowheads="1"/>
          </p:cNvPicPr>
          <p:nvPr/>
        </p:nvPicPr>
        <p:blipFill>
          <a:blip r:embed="rId2"/>
          <a:srcRect l="11618" t="86331" r="2522" b="7472"/>
          <a:stretch>
            <a:fillRect/>
          </a:stretch>
        </p:blipFill>
        <p:spPr bwMode="auto">
          <a:xfrm>
            <a:off x="381000" y="5410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Avril\Мои документы\б-ка\биб уроки\Чудо имя которому книга\Изображение 04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063" t="44240" r="29114" b="37319"/>
          <a:stretch>
            <a:fillRect/>
          </a:stretch>
        </p:blipFill>
        <p:spPr>
          <a:xfrm>
            <a:off x="381000" y="762000"/>
            <a:ext cx="5943600" cy="3505200"/>
          </a:xfr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914400"/>
            <a:ext cx="5791200" cy="838200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В читальном зале</a:t>
            </a:r>
            <a:endParaRPr lang="ru-RU" sz="4800" b="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796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7" name="Picture 3" descr="C:\Documents and Settings\Avril\Мои документы\б-ка\биб уроки\Чудо имя которому книга\Изображение 042.jpg"/>
          <p:cNvPicPr>
            <a:picLocks noChangeAspect="1" noChangeArrowheads="1"/>
          </p:cNvPicPr>
          <p:nvPr/>
        </p:nvPicPr>
        <p:blipFill>
          <a:blip r:embed="rId2"/>
          <a:srcRect l="68336" t="48489" r="11169" b="30365"/>
          <a:stretch>
            <a:fillRect/>
          </a:stretch>
        </p:blipFill>
        <p:spPr bwMode="auto">
          <a:xfrm>
            <a:off x="6553200" y="3505200"/>
            <a:ext cx="21717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3200" y="2209800"/>
            <a:ext cx="2057400" cy="1066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663300"/>
                </a:solidFill>
              </a:rPr>
              <a:t>Здание библиотеки</a:t>
            </a:r>
            <a:br>
              <a:rPr lang="ru-RU" dirty="0">
                <a:solidFill>
                  <a:srgbClr val="663300"/>
                </a:solidFill>
              </a:rPr>
            </a:br>
            <a:r>
              <a:rPr lang="ru-RU" dirty="0">
                <a:solidFill>
                  <a:srgbClr val="663300"/>
                </a:solidFill>
              </a:rPr>
              <a:t>Кирилло-Белозерского </a:t>
            </a:r>
            <a:r>
              <a:rPr lang="ru-RU" dirty="0" smtClean="0">
                <a:solidFill>
                  <a:srgbClr val="663300"/>
                </a:solidFill>
              </a:rPr>
              <a:t>монастыря</a:t>
            </a:r>
            <a:br>
              <a:rPr lang="ru-RU" dirty="0" smtClean="0">
                <a:solidFill>
                  <a:srgbClr val="663300"/>
                </a:solidFill>
              </a:rPr>
            </a:br>
            <a:r>
              <a:rPr lang="ru-RU" dirty="0" smtClean="0">
                <a:solidFill>
                  <a:srgbClr val="663300"/>
                </a:solidFill>
              </a:rPr>
              <a:t>11век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7170" name="Picture 2" descr="Здание библиотеки Кирилло-Белозерского монастыря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2381" r="2381"/>
          <a:stretch>
            <a:fillRect/>
          </a:stretch>
        </p:blipFill>
        <p:spPr>
          <a:xfrm>
            <a:off x="457200" y="381000"/>
            <a:ext cx="5486400" cy="4114800"/>
          </a:xfrm>
          <a:noFill/>
        </p:spPr>
      </p:pic>
      <p:sp>
        <p:nvSpPr>
          <p:cNvPr id="34820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4800600"/>
            <a:ext cx="8001000" cy="11096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chemeClr val="tx1"/>
                </a:solidFill>
                <a:latin typeface="Century Gothic" pitchFamily="34" charset="0"/>
              </a:rPr>
              <a:t>500 томов – таким собранием в то время могли похвалиться не многие библиотеки Европы. Неизвестно, куда пропала библиотека Ярослава Мудрого: возможно, она погибла во время большого пожара 1124 г.</a:t>
            </a:r>
            <a:endParaRPr lang="ru-RU" b="1" smtClean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2133600"/>
            <a:ext cx="1712913" cy="990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«</a:t>
            </a:r>
            <a:r>
              <a:rPr lang="ru-RU" dirty="0" smtClean="0"/>
              <a:t>Книжное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колесо»</a:t>
            </a:r>
          </a:p>
        </p:txBody>
      </p:sp>
      <p:pic>
        <p:nvPicPr>
          <p:cNvPr id="13313" name="Picture 1" descr="Книжное колесо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17187" b="17187"/>
          <a:stretch>
            <a:fillRect/>
          </a:stretch>
        </p:blipFill>
        <p:spPr>
          <a:xfrm>
            <a:off x="304800" y="381000"/>
            <a:ext cx="6096000" cy="4572000"/>
          </a:xfr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5181600"/>
            <a:ext cx="7620000" cy="1066800"/>
          </a:xfrm>
        </p:spPr>
        <p:txBody>
          <a:bodyPr>
            <a:normAutofit fontScale="25000" lnSpcReduction="20000"/>
          </a:bodyPr>
          <a:lstStyle/>
          <a:p>
            <a:pPr algn="ctr" eaLnBrk="1" fontAlgn="auto" hangingPunct="1">
              <a:defRPr/>
            </a:pPr>
            <a:r>
              <a:rPr lang="ru-RU" sz="6400" b="1" dirty="0">
                <a:solidFill>
                  <a:schemeClr val="tx1"/>
                </a:solidFill>
                <a:latin typeface="Century Gothic" pitchFamily="34" charset="0"/>
              </a:rPr>
              <a:t>Страсть </a:t>
            </a:r>
            <a:r>
              <a:rPr lang="ru-RU" sz="6400" b="1" dirty="0" err="1">
                <a:solidFill>
                  <a:schemeClr val="tx1"/>
                </a:solidFill>
                <a:latin typeface="Century Gothic" pitchFamily="34" charset="0"/>
              </a:rPr>
              <a:t>брауншвейгского</a:t>
            </a:r>
            <a:r>
              <a:rPr lang="ru-RU" sz="6400" b="1" dirty="0">
                <a:solidFill>
                  <a:schemeClr val="tx1"/>
                </a:solidFill>
                <a:latin typeface="Century Gothic" pitchFamily="34" charset="0"/>
              </a:rPr>
              <a:t> герцога Августа, коллекция которого составила основу знаменитой Герцогской библиотеки в </a:t>
            </a:r>
            <a:r>
              <a:rPr lang="ru-RU" sz="6400" b="1" dirty="0" err="1">
                <a:solidFill>
                  <a:schemeClr val="tx1"/>
                </a:solidFill>
                <a:latin typeface="Century Gothic" pitchFamily="34" charset="0"/>
              </a:rPr>
              <a:t>Вольфенбюттеле</a:t>
            </a:r>
            <a:r>
              <a:rPr lang="ru-RU" sz="6400" b="1" dirty="0">
                <a:solidFill>
                  <a:schemeClr val="tx1"/>
                </a:solidFill>
                <a:latin typeface="Century Gothic" pitchFamily="34" charset="0"/>
              </a:rPr>
              <a:t>, к чтению была столь велика, что по его инициативе был создан специальный механизм – «книжное колесо». </a:t>
            </a:r>
            <a:r>
              <a:rPr lang="ru-RU" b="1" dirty="0">
                <a:solidFill>
                  <a:schemeClr val="tx1"/>
                </a:solidFill>
                <a:latin typeface="Century Gothic" pitchFamily="34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Century Gothic" pitchFamily="34" charset="0"/>
              </a:rPr>
            </a:br>
            <a:r>
              <a:rPr lang="ru-RU" b="1" dirty="0">
                <a:solidFill>
                  <a:schemeClr val="tx1"/>
                </a:solidFill>
                <a:latin typeface="Century Gothic" pitchFamily="34" charset="0"/>
              </a:rPr>
              <a:t> </a:t>
            </a:r>
            <a:endParaRPr lang="ru-RU" b="1" dirty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" name="Rectangle 0"/>
          <p:cNvSpPr>
            <a:spLocks noGrp="1" noChangeArrowheads="1"/>
          </p:cNvSpPr>
          <p:nvPr>
            <p:ph type="title"/>
          </p:nvPr>
        </p:nvSpPr>
        <p:spPr>
          <a:xfrm>
            <a:off x="6781800" y="533400"/>
            <a:ext cx="1954212" cy="49037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>
                <a:solidFill>
                  <a:srgbClr val="663300"/>
                </a:solidFill>
                <a:latin typeface="Century Gothic" pitchFamily="34" charset="0"/>
              </a:rPr>
              <a:t>Библиотека </a:t>
            </a:r>
            <a:r>
              <a:rPr lang="ru-RU" sz="1600" b="1" smtClean="0">
                <a:solidFill>
                  <a:srgbClr val="663300"/>
                </a:solidFill>
                <a:latin typeface="Century Gothic" pitchFamily="34" charset="0"/>
              </a:rPr>
              <a:t/>
            </a:r>
            <a:br>
              <a:rPr lang="ru-RU" sz="1600" b="1" smtClean="0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1600" b="1">
                <a:solidFill>
                  <a:srgbClr val="663300"/>
                </a:solidFill>
                <a:latin typeface="Century Gothic" pitchFamily="34" charset="0"/>
              </a:rPr>
              <a:t/>
            </a:r>
            <a:br>
              <a:rPr lang="ru-RU" sz="1600" b="1">
                <a:solidFill>
                  <a:srgbClr val="663300"/>
                </a:solidFill>
                <a:latin typeface="Century Gothic" pitchFamily="34" charset="0"/>
              </a:rPr>
            </a:br>
            <a:r>
              <a:rPr lang="ru-RU" sz="1600" b="1" err="1" smtClean="0">
                <a:solidFill>
                  <a:srgbClr val="663300"/>
                </a:solidFill>
                <a:latin typeface="Century Gothic" pitchFamily="34" charset="0"/>
              </a:rPr>
              <a:t>Херефорде</a:t>
            </a:r>
            <a:r>
              <a:rPr lang="ru-RU" sz="1600" b="1">
                <a:latin typeface="Century Gothic" pitchFamily="34" charset="0"/>
              </a:rPr>
              <a:t>, </a:t>
            </a:r>
            <a:r>
              <a:rPr lang="ru-RU" sz="1600" b="1" smtClean="0">
                <a:latin typeface="Century Gothic" pitchFamily="34" charset="0"/>
              </a:rPr>
              <a:t/>
            </a:r>
            <a:br>
              <a:rPr lang="ru-RU" sz="1600" b="1" smtClean="0">
                <a:latin typeface="Century Gothic" pitchFamily="34" charset="0"/>
              </a:rPr>
            </a:br>
            <a:r>
              <a:rPr lang="ru-RU" sz="1600" b="1">
                <a:latin typeface="Century Gothic" pitchFamily="34" charset="0"/>
              </a:rPr>
              <a:t/>
            </a:r>
            <a:br>
              <a:rPr lang="ru-RU" sz="1600" b="1">
                <a:latin typeface="Century Gothic" pitchFamily="34" charset="0"/>
              </a:rPr>
            </a:br>
            <a:r>
              <a:rPr lang="ru-RU" sz="1600" b="1" smtClean="0">
                <a:latin typeface="Century Gothic" pitchFamily="34" charset="0"/>
              </a:rPr>
              <a:t>Англия </a:t>
            </a:r>
            <a:r>
              <a:rPr lang="ru-RU" sz="1600" b="1">
                <a:latin typeface="Century Gothic" pitchFamily="34" charset="0"/>
              </a:rPr>
              <a:t>(редкие </a:t>
            </a:r>
            <a:r>
              <a:rPr lang="ru-RU" sz="1600" b="1" smtClean="0">
                <a:latin typeface="Century Gothic" pitchFamily="34" charset="0"/>
              </a:rPr>
              <a:t/>
            </a:r>
            <a:br>
              <a:rPr lang="ru-RU" sz="1600" b="1" smtClean="0">
                <a:latin typeface="Century Gothic" pitchFamily="34" charset="0"/>
              </a:rPr>
            </a:br>
            <a:r>
              <a:rPr lang="ru-RU" sz="1600" b="1">
                <a:latin typeface="Century Gothic" pitchFamily="34" charset="0"/>
              </a:rPr>
              <a:t/>
            </a:r>
            <a:br>
              <a:rPr lang="ru-RU" sz="1600" b="1">
                <a:latin typeface="Century Gothic" pitchFamily="34" charset="0"/>
              </a:rPr>
            </a:br>
            <a:r>
              <a:rPr lang="ru-RU" sz="1600" b="1" smtClean="0">
                <a:latin typeface="Century Gothic" pitchFamily="34" charset="0"/>
              </a:rPr>
              <a:t>книги</a:t>
            </a:r>
            <a:r>
              <a:rPr lang="ru-RU" sz="1600" b="1">
                <a:latin typeface="Century Gothic" pitchFamily="34" charset="0"/>
              </a:rPr>
              <a:t>, </a:t>
            </a:r>
            <a:r>
              <a:rPr lang="ru-RU" sz="1600" b="1" smtClean="0">
                <a:latin typeface="Century Gothic" pitchFamily="34" charset="0"/>
              </a:rPr>
              <a:t>которые</a:t>
            </a:r>
            <a:br>
              <a:rPr lang="ru-RU" sz="1600" b="1" smtClean="0">
                <a:latin typeface="Century Gothic" pitchFamily="34" charset="0"/>
              </a:rPr>
            </a:br>
            <a:r>
              <a:rPr lang="ru-RU" sz="1600" b="1">
                <a:latin typeface="Century Gothic" pitchFamily="34" charset="0"/>
              </a:rPr>
              <a:t/>
            </a:r>
            <a:br>
              <a:rPr lang="ru-RU" sz="1600" b="1">
                <a:latin typeface="Century Gothic" pitchFamily="34" charset="0"/>
              </a:rPr>
            </a:br>
            <a:r>
              <a:rPr lang="ru-RU" sz="1600" b="1" smtClean="0">
                <a:latin typeface="Century Gothic" pitchFamily="34" charset="0"/>
              </a:rPr>
              <a:t> </a:t>
            </a:r>
            <a:r>
              <a:rPr lang="ru-RU" sz="1600" b="1">
                <a:latin typeface="Century Gothic" pitchFamily="34" charset="0"/>
              </a:rPr>
              <a:t>когда-то были </a:t>
            </a:r>
            <a:r>
              <a:rPr lang="ru-RU" sz="1600" b="1" smtClean="0">
                <a:latin typeface="Century Gothic" pitchFamily="34" charset="0"/>
              </a:rPr>
              <a:t/>
            </a:r>
            <a:br>
              <a:rPr lang="ru-RU" sz="1600" b="1" smtClean="0">
                <a:latin typeface="Century Gothic" pitchFamily="34" charset="0"/>
              </a:rPr>
            </a:br>
            <a:r>
              <a:rPr lang="ru-RU" sz="1600" b="1">
                <a:latin typeface="Century Gothic" pitchFamily="34" charset="0"/>
              </a:rPr>
              <a:t/>
            </a:r>
            <a:br>
              <a:rPr lang="ru-RU" sz="1600" b="1">
                <a:latin typeface="Century Gothic" pitchFamily="34" charset="0"/>
              </a:rPr>
            </a:br>
            <a:r>
              <a:rPr lang="ru-RU" sz="1600" b="1" smtClean="0">
                <a:latin typeface="Century Gothic" pitchFamily="34" charset="0"/>
              </a:rPr>
              <a:t>постоянно </a:t>
            </a:r>
            <a:br>
              <a:rPr lang="ru-RU" sz="1600" b="1" smtClean="0">
                <a:latin typeface="Century Gothic" pitchFamily="34" charset="0"/>
              </a:rPr>
            </a:br>
            <a:r>
              <a:rPr lang="ru-RU" sz="1600" b="1">
                <a:latin typeface="Century Gothic" pitchFamily="34" charset="0"/>
              </a:rPr>
              <a:t/>
            </a:r>
            <a:br>
              <a:rPr lang="ru-RU" sz="1600" b="1">
                <a:latin typeface="Century Gothic" pitchFamily="34" charset="0"/>
              </a:rPr>
            </a:br>
            <a:r>
              <a:rPr lang="ru-RU" sz="1600" b="1" smtClean="0">
                <a:latin typeface="Century Gothic" pitchFamily="34" charset="0"/>
              </a:rPr>
              <a:t>прицеплены                  </a:t>
            </a:r>
            <a:br>
              <a:rPr lang="ru-RU" sz="1600" b="1" smtClean="0">
                <a:latin typeface="Century Gothic" pitchFamily="34" charset="0"/>
              </a:rPr>
            </a:br>
            <a:r>
              <a:rPr lang="ru-RU" sz="1600" b="1">
                <a:latin typeface="Century Gothic" pitchFamily="34" charset="0"/>
              </a:rPr>
              <a:t/>
            </a:r>
            <a:br>
              <a:rPr lang="ru-RU" sz="1600" b="1">
                <a:latin typeface="Century Gothic" pitchFamily="34" charset="0"/>
              </a:rPr>
            </a:br>
            <a:r>
              <a:rPr lang="ru-RU" sz="1600" b="1" smtClean="0">
                <a:latin typeface="Century Gothic" pitchFamily="34" charset="0"/>
              </a:rPr>
              <a:t>к полкам </a:t>
            </a:r>
            <a:r>
              <a:rPr lang="ru-RU" sz="1600" b="1">
                <a:latin typeface="Century Gothic" pitchFamily="34" charset="0"/>
              </a:rPr>
              <a:t>для </a:t>
            </a:r>
            <a:r>
              <a:rPr lang="ru-RU" sz="1600" b="1" smtClean="0">
                <a:latin typeface="Century Gothic" pitchFamily="34" charset="0"/>
              </a:rPr>
              <a:t/>
            </a:r>
            <a:br>
              <a:rPr lang="ru-RU" sz="1600" b="1" smtClean="0">
                <a:latin typeface="Century Gothic" pitchFamily="34" charset="0"/>
              </a:rPr>
            </a:br>
            <a:r>
              <a:rPr lang="ru-RU" sz="1600" b="1">
                <a:latin typeface="Century Gothic" pitchFamily="34" charset="0"/>
              </a:rPr>
              <a:t/>
            </a:r>
            <a:br>
              <a:rPr lang="ru-RU" sz="1600" b="1">
                <a:latin typeface="Century Gothic" pitchFamily="34" charset="0"/>
              </a:rPr>
            </a:br>
            <a:r>
              <a:rPr lang="ru-RU" sz="1600" b="1" smtClean="0">
                <a:latin typeface="Century Gothic" pitchFamily="34" charset="0"/>
              </a:rPr>
              <a:t>предотвращения</a:t>
            </a:r>
            <a:r>
              <a:rPr sz="1600" b="1" smtClean="0">
                <a:latin typeface="Century Gothic" pitchFamily="34" charset="0"/>
              </a:rPr>
              <a:t> </a:t>
            </a:r>
            <a:r>
              <a:rPr lang="ru-RU" sz="1600" b="1" smtClean="0">
                <a:latin typeface="Century Gothic" pitchFamily="34" charset="0"/>
              </a:rPr>
              <a:t/>
            </a:r>
            <a:br>
              <a:rPr lang="ru-RU" sz="1600" b="1" smtClean="0">
                <a:latin typeface="Century Gothic" pitchFamily="34" charset="0"/>
              </a:rPr>
            </a:br>
            <a:r>
              <a:rPr lang="ru-RU" sz="1600" b="1" smtClean="0">
                <a:latin typeface="Century Gothic" pitchFamily="34" charset="0"/>
              </a:rPr>
              <a:t/>
            </a:r>
            <a:br>
              <a:rPr lang="ru-RU" sz="1600" b="1" smtClean="0">
                <a:latin typeface="Century Gothic" pitchFamily="34" charset="0"/>
              </a:rPr>
            </a:br>
            <a:r>
              <a:rPr lang="ru-RU" sz="1600" b="1" smtClean="0">
                <a:latin typeface="Century Gothic" pitchFamily="34" charset="0"/>
              </a:rPr>
              <a:t>воровства</a:t>
            </a:r>
            <a:r>
              <a:rPr lang="ru-RU" sz="1600" b="1">
                <a:latin typeface="Century Gothic" pitchFamily="34" charset="0"/>
              </a:rPr>
              <a:t>.) </a:t>
            </a:r>
          </a:p>
        </p:txBody>
      </p:sp>
      <p:sp>
        <p:nvSpPr>
          <p:cNvPr id="36867" name="Rectangle 1"/>
          <p:cNvSpPr>
            <a:spLocks noGrp="1" noChangeArrowheads="1" noTextEdit="1"/>
          </p:cNvSpPr>
          <p:nvPr>
            <p:ph type="clipArt" sz="half" idx="1"/>
          </p:nvPr>
        </p:nvSpPr>
        <p:spPr/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0" y="-76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21509" name="Picture 2" descr="4aec790edd80937364d8bd07a27741cc_s29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457200" y="381000"/>
            <a:ext cx="5486400" cy="604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70" name="Rectangle 4"/>
          <p:cNvSpPr>
            <a:spLocks noChangeArrowheads="1"/>
          </p:cNvSpPr>
          <p:nvPr/>
        </p:nvSpPr>
        <p:spPr bwMode="auto">
          <a:xfrm>
            <a:off x="0" y="6019800"/>
            <a:ext cx="184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/>
            </a:r>
            <a:br>
              <a:rPr lang="ru-RU" sz="1200">
                <a:cs typeface="Times New Roman" pitchFamily="18" charset="0"/>
              </a:rPr>
            </a:br>
            <a:r>
              <a:rPr lang="ru-RU" sz="1200">
                <a:cs typeface="Times New Roman" pitchFamily="18" charset="0"/>
              </a:rPr>
              <a:t/>
            </a:r>
            <a:br>
              <a:rPr lang="ru-RU" sz="1200">
                <a:cs typeface="Times New Roman" pitchFamily="18" charset="0"/>
              </a:rPr>
            </a:br>
            <a:r>
              <a:rPr lang="ru-RU" sz="1200">
                <a:cs typeface="Times New Roman" pitchFamily="18" charset="0"/>
              </a:rPr>
              <a:t/>
            </a:r>
            <a:br>
              <a:rPr lang="ru-RU" sz="1200">
                <a:cs typeface="Times New Roman" pitchFamily="18" charset="0"/>
              </a:rPr>
            </a:b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086600" cy="3657600"/>
          </a:xfrm>
        </p:spPr>
        <p:txBody>
          <a:bodyPr/>
          <a:lstStyle/>
          <a:p>
            <a:pPr marL="609600" indent="-609600" algn="ctr">
              <a:buFont typeface="Wingdings" pitchFamily="2" charset="2"/>
              <a:buNone/>
              <a:defRPr/>
            </a:pPr>
            <a:r>
              <a:rPr lang="ru-RU" sz="3200" b="1" dirty="0" smtClean="0">
                <a:solidFill>
                  <a:srgbClr val="663300"/>
                </a:solidFill>
              </a:rPr>
              <a:t>А знаете ли вы историю книги? </a:t>
            </a:r>
            <a:br>
              <a:rPr lang="ru-RU" sz="3200" b="1" dirty="0" smtClean="0">
                <a:solidFill>
                  <a:srgbClr val="663300"/>
                </a:solidFill>
              </a:rPr>
            </a:br>
            <a:r>
              <a:rPr lang="ru-RU" sz="3200" b="1" dirty="0" smtClean="0">
                <a:solidFill>
                  <a:srgbClr val="663300"/>
                </a:solidFill>
              </a:rPr>
              <a:t> Знаете ли, как делают книги? </a:t>
            </a:r>
            <a:br>
              <a:rPr lang="ru-RU" sz="3200" b="1" dirty="0" smtClean="0">
                <a:solidFill>
                  <a:srgbClr val="663300"/>
                </a:solidFill>
              </a:rPr>
            </a:br>
            <a:r>
              <a:rPr lang="ru-RU" sz="3200" b="1" dirty="0" smtClean="0">
                <a:solidFill>
                  <a:srgbClr val="663300"/>
                </a:solidFill>
              </a:rPr>
              <a:t/>
            </a:r>
            <a:br>
              <a:rPr lang="ru-RU" sz="3200" b="1" dirty="0" smtClean="0">
                <a:solidFill>
                  <a:srgbClr val="663300"/>
                </a:solidFill>
              </a:rPr>
            </a:br>
            <a:r>
              <a:rPr lang="ru-RU" sz="3200" b="1" dirty="0" smtClean="0">
                <a:solidFill>
                  <a:srgbClr val="663300"/>
                </a:solidFill>
              </a:rPr>
              <a:t>Путь книги был долгим </a:t>
            </a:r>
          </a:p>
          <a:p>
            <a:pPr marL="609600" indent="-609600" algn="ctr">
              <a:buFont typeface="Wingdings" pitchFamily="2" charset="2"/>
              <a:buNone/>
              <a:defRPr/>
            </a:pPr>
            <a:r>
              <a:rPr lang="ru-RU" sz="3200" b="1" dirty="0" smtClean="0">
                <a:solidFill>
                  <a:srgbClr val="663300"/>
                </a:solidFill>
              </a:rPr>
              <a:t>и сложным.</a:t>
            </a:r>
            <a:endParaRPr lang="ru-RU" sz="3200" b="1" dirty="0">
              <a:solidFill>
                <a:srgbClr val="66330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533400"/>
            <a:ext cx="48768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90000"/>
                  </a:schemeClr>
                </a:solidFill>
                <a:latin typeface="+mj-lt"/>
              </a:rPr>
              <a:t>КНИГА</a:t>
            </a:r>
            <a:endParaRPr lang="ru-RU" sz="36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00600"/>
            <a:ext cx="7391400" cy="5667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663300"/>
                </a:solidFill>
              </a:rPr>
              <a:t>Всемирно известная Александрийская библиотека  сегодня</a:t>
            </a:r>
            <a:br>
              <a:rPr lang="ru-RU" dirty="0" smtClean="0">
                <a:solidFill>
                  <a:srgbClr val="663300"/>
                </a:solidFill>
              </a:rPr>
            </a:br>
            <a:r>
              <a:rPr lang="ru-RU" dirty="0" smtClean="0">
                <a:solidFill>
                  <a:srgbClr val="663300"/>
                </a:solidFill>
              </a:rPr>
              <a:t>(основана в IV-I в. до н.э.) 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4100" name="Picture 4" descr="Бібліотека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857" r="857"/>
          <a:stretch>
            <a:fillRect/>
          </a:stretch>
        </p:blipFill>
        <p:spPr>
          <a:xfrm>
            <a:off x="2057400" y="304800"/>
            <a:ext cx="5486400" cy="4114800"/>
          </a:xfr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367338"/>
            <a:ext cx="8458200" cy="1262062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defRPr/>
            </a:pPr>
            <a:r>
              <a:rPr lang="ru-RU" b="1" dirty="0">
                <a:solidFill>
                  <a:schemeClr val="tx1"/>
                </a:solidFill>
                <a:latin typeface="Century Gothic" pitchFamily="34" charset="0"/>
              </a:rPr>
              <a:t>Фонд библиотеки в лучшие времена составлял 700–800 тыс. текстов на многих языках. В большом, облицованном белым мрамором зале стояли столы для чтения и письма, а около них – удобные кресла и мягкие ложа. Это было связано не только с созданием комфортных условий для работы, но и со стремлением обеспечить сохранность свитков</a:t>
            </a:r>
            <a:r>
              <a:rPr lang="ru-RU" dirty="0">
                <a:solidFill>
                  <a:schemeClr val="tx1"/>
                </a:solidFill>
              </a:rPr>
              <a:t>.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663300"/>
                </a:solidFill>
              </a:rPr>
              <a:t>Библиотека </a:t>
            </a:r>
            <a:r>
              <a:rPr lang="ru-RU" dirty="0" err="1" smtClean="0">
                <a:solidFill>
                  <a:srgbClr val="663300"/>
                </a:solidFill>
              </a:rPr>
              <a:t>Цельса</a:t>
            </a:r>
            <a:r>
              <a:rPr lang="ru-RU" dirty="0" smtClean="0">
                <a:solidFill>
                  <a:srgbClr val="663300"/>
                </a:solidFill>
              </a:rPr>
              <a:t>  в Эфесе </a:t>
            </a:r>
            <a:br>
              <a:rPr lang="ru-RU" dirty="0" smtClean="0">
                <a:solidFill>
                  <a:srgbClr val="663300"/>
                </a:solidFill>
              </a:rPr>
            </a:br>
            <a:r>
              <a:rPr lang="ru-RU" dirty="0" smtClean="0">
                <a:solidFill>
                  <a:srgbClr val="663300"/>
                </a:solidFill>
              </a:rPr>
              <a:t>(ныне Турция). 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5122" name="Picture 2" descr="Библиотека Цельса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2381" r="2381"/>
          <a:stretch>
            <a:fillRect/>
          </a:stretch>
        </p:blipFill>
        <p:spPr>
          <a:xfrm>
            <a:off x="457200" y="228600"/>
            <a:ext cx="6400800" cy="4800600"/>
          </a:xfr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2000" y="5367338"/>
            <a:ext cx="7772400" cy="1109662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defRPr/>
            </a:pPr>
            <a:r>
              <a:rPr lang="ru-RU" dirty="0">
                <a:solidFill>
                  <a:schemeClr val="tx1"/>
                </a:solidFill>
              </a:rPr>
              <a:t>     </a:t>
            </a:r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Построена </a:t>
            </a:r>
            <a:r>
              <a:rPr lang="ru-RU" b="1" dirty="0">
                <a:solidFill>
                  <a:schemeClr val="tx1"/>
                </a:solidFill>
                <a:latin typeface="Century Gothic" pitchFamily="34" charset="0"/>
              </a:rPr>
              <a:t>во II в. н.э., во времена римского императора </a:t>
            </a:r>
            <a:r>
              <a:rPr lang="ru-RU" b="1" dirty="0" err="1">
                <a:solidFill>
                  <a:schemeClr val="tx1"/>
                </a:solidFill>
                <a:latin typeface="Century Gothic" pitchFamily="34" charset="0"/>
              </a:rPr>
              <a:t>Адриана</a:t>
            </a:r>
            <a:r>
              <a:rPr lang="ru-RU" b="1" dirty="0">
                <a:solidFill>
                  <a:schemeClr val="tx1"/>
                </a:solidFill>
                <a:latin typeface="Century Gothic" pitchFamily="34" charset="0"/>
              </a:rPr>
              <a:t>. До настоящего времени дошел фасад Библиотеки, украшенный колоннами и статуями в нишах. Остальная часть двухэтажного здания погибла во время нападения готов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8400" y="2514600"/>
            <a:ext cx="20574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rgbClr val="663300"/>
                </a:solidFill>
              </a:rPr>
              <a:t>Хранилище рукописей </a:t>
            </a:r>
            <a:r>
              <a:rPr lang="ru-RU" sz="2000" dirty="0" err="1">
                <a:solidFill>
                  <a:srgbClr val="663300"/>
                </a:solidFill>
              </a:rPr>
              <a:t>Питака-тайк</a:t>
            </a:r>
            <a:endParaRPr lang="ru-RU" sz="2000" dirty="0">
              <a:solidFill>
                <a:srgbClr val="663300"/>
              </a:solidFill>
            </a:endParaRPr>
          </a:p>
        </p:txBody>
      </p:sp>
      <p:pic>
        <p:nvPicPr>
          <p:cNvPr id="6146" name="Picture 2" descr="Хранилище рукописей Питака-тайк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1350" r="11350"/>
          <a:stretch>
            <a:fillRect/>
          </a:stretch>
        </p:blipFill>
        <p:spPr>
          <a:xfrm>
            <a:off x="457200" y="457200"/>
            <a:ext cx="5181600" cy="4788061"/>
          </a:xfr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8600" y="5367338"/>
            <a:ext cx="8686800" cy="1262062"/>
          </a:xfrm>
        </p:spPr>
        <p:txBody>
          <a:bodyPr>
            <a:normAutofit fontScale="85000" lnSpcReduction="20000"/>
          </a:bodyPr>
          <a:lstStyle/>
          <a:p>
            <a:pPr algn="ctr" eaLnBrk="1" fontAlgn="auto" hangingPunct="1">
              <a:defRPr/>
            </a:pPr>
            <a:r>
              <a:rPr lang="ru-RU" b="1" dirty="0">
                <a:solidFill>
                  <a:schemeClr val="tx1"/>
                </a:solidFill>
                <a:latin typeface="Century Gothic" pitchFamily="34" charset="0"/>
              </a:rPr>
              <a:t>Одной из крупнейших в Юго-Восточной Азии была священная библиотека </a:t>
            </a:r>
            <a:r>
              <a:rPr lang="ru-RU" b="1" dirty="0" err="1">
                <a:solidFill>
                  <a:schemeClr val="tx1"/>
                </a:solidFill>
                <a:latin typeface="Century Gothic" pitchFamily="34" charset="0"/>
              </a:rPr>
              <a:t>Питака-тайк</a:t>
            </a:r>
            <a:r>
              <a:rPr lang="ru-RU" b="1" dirty="0">
                <a:solidFill>
                  <a:schemeClr val="tx1"/>
                </a:solidFill>
                <a:latin typeface="Century Gothic" pitchFamily="34" charset="0"/>
              </a:rPr>
              <a:t> в государстве </a:t>
            </a:r>
            <a:r>
              <a:rPr lang="ru-RU" b="1" dirty="0" err="1">
                <a:solidFill>
                  <a:schemeClr val="tx1"/>
                </a:solidFill>
                <a:latin typeface="Century Gothic" pitchFamily="34" charset="0"/>
              </a:rPr>
              <a:t>Паган</a:t>
            </a:r>
            <a:r>
              <a:rPr lang="ru-RU" b="1" dirty="0">
                <a:solidFill>
                  <a:schemeClr val="tx1"/>
                </a:solidFill>
                <a:latin typeface="Century Gothic" pitchFamily="34" charset="0"/>
              </a:rPr>
              <a:t>; ныне это территория Мьянмы – бывшей Бирмы. (В этих местах для письма использовались пальмовые листья, а переплетами служили дощечки из редких пород дерева). Библиотека располагалась в многоярусном здании, сохранившемся до наших дней. </a:t>
            </a:r>
            <a:endParaRPr lang="ru-RU" b="1" dirty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8600" y="304800"/>
            <a:ext cx="4495800" cy="533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dirty="0">
                <a:solidFill>
                  <a:srgbClr val="663300"/>
                </a:solidFill>
              </a:rPr>
              <a:t>Библиотека Ватикана.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 descr="Библиотека Ватикана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2381" r="2381"/>
          <a:stretch>
            <a:fillRect/>
          </a:stretch>
        </p:blipFill>
        <p:spPr>
          <a:xfrm>
            <a:off x="228600" y="304800"/>
            <a:ext cx="3657600" cy="2743200"/>
          </a:xfr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62400" y="914400"/>
            <a:ext cx="4572000" cy="2100263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defRPr/>
            </a:pPr>
            <a:r>
              <a:rPr lang="ru-RU" b="1" dirty="0">
                <a:solidFill>
                  <a:schemeClr val="tx1"/>
                </a:solidFill>
                <a:latin typeface="Century Gothic" pitchFamily="34" charset="0"/>
              </a:rPr>
              <a:t>Чтобы раскрыть тайны </a:t>
            </a:r>
            <a:r>
              <a:rPr lang="ru-RU" b="1" dirty="0" err="1">
                <a:solidFill>
                  <a:schemeClr val="tx1"/>
                </a:solidFill>
                <a:latin typeface="Century Gothic" pitchFamily="34" charset="0"/>
              </a:rPr>
              <a:t>Ватиканской</a:t>
            </a:r>
            <a:r>
              <a:rPr lang="ru-RU" b="1" dirty="0">
                <a:solidFill>
                  <a:schemeClr val="tx1"/>
                </a:solidFill>
                <a:latin typeface="Century Gothic" pitchFamily="34" charset="0"/>
              </a:rPr>
              <a:t> Библиотеки, надо поработать с ее фондом. Но допуск читателей к многочисленным архивам строго ограничен. Официально библиотека открыта для научно-исследовательской работы, но ежедневно ее могут посещать в среднем 150 ученых и специалистов. </a:t>
            </a:r>
          </a:p>
        </p:txBody>
      </p:sp>
      <p:sp>
        <p:nvSpPr>
          <p:cNvPr id="40965" name="Прямоугольник 5"/>
          <p:cNvSpPr>
            <a:spLocks noChangeArrowheads="1"/>
          </p:cNvSpPr>
          <p:nvPr/>
        </p:nvSpPr>
        <p:spPr bwMode="auto">
          <a:xfrm>
            <a:off x="457200" y="3352800"/>
            <a:ext cx="82296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>
                <a:latin typeface="Century Gothic" pitchFamily="34" charset="0"/>
              </a:rPr>
              <a:t>Сегодня фонды Библиотеки Ватикана насчитывают 70 тысяч рукописей; 8 тысяч первопечатных книг; 1 миллион более поздних изданий; более 100 тыс. гравюр; около 200 тыс. карт и документов; множество произведений искусства. Библиотека продолжает пополняться и сегодня, и предполагается обеспечить доступ к ее материалам через Интернет. </a:t>
            </a:r>
          </a:p>
          <a:p>
            <a:pPr eaLnBrk="0" hangingPunct="0"/>
            <a:r>
              <a:rPr lang="ru-RU" sz="1600" b="1">
                <a:latin typeface="Century Gothic" pitchFamily="34" charset="0"/>
              </a:rPr>
              <a:t>В запасниках одной из самых больших и ценных библиотек мира насчитывается примерно 65 тыс. рукописей, 400 тыс. изданных томов, 100 тыс. географических карт и гравюр и свыше 100 тыс. единиц с автографами. В библиотеке действует выставка наиболее ценных и красиво оформленных изданий, хранящихся в Ватикане.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Rectangle 7"/>
          <p:cNvSpPr>
            <a:spLocks noGrp="1" noChangeArrowheads="1"/>
          </p:cNvSpPr>
          <p:nvPr>
            <p:ph type="title"/>
          </p:nvPr>
        </p:nvSpPr>
        <p:spPr>
          <a:xfrm>
            <a:off x="6553200" y="1676400"/>
            <a:ext cx="2376488" cy="28638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>
                <a:solidFill>
                  <a:schemeClr val="tx2"/>
                </a:solidFill>
                <a:latin typeface="Century Gothic" pitchFamily="34" charset="0"/>
              </a:rPr>
              <a:t/>
            </a:r>
            <a:br>
              <a:rPr lang="ru-RU" sz="1800" b="1">
                <a:solidFill>
                  <a:schemeClr val="tx2"/>
                </a:solidFill>
                <a:latin typeface="Century Gothic" pitchFamily="34" charset="0"/>
              </a:rPr>
            </a:br>
            <a:r>
              <a:rPr lang="ru-RU" sz="1800" b="1" smtClean="0">
                <a:solidFill>
                  <a:schemeClr val="tx2"/>
                </a:solidFill>
                <a:latin typeface="Century Gothic" pitchFamily="34" charset="0"/>
              </a:rPr>
              <a:t>Национальная</a:t>
            </a:r>
            <a:br>
              <a:rPr lang="ru-RU" sz="1800" b="1" smtClean="0">
                <a:solidFill>
                  <a:schemeClr val="tx2"/>
                </a:solidFill>
                <a:latin typeface="Century Gothic" pitchFamily="34" charset="0"/>
              </a:rPr>
            </a:br>
            <a:r>
              <a:rPr lang="ru-RU" sz="1800" b="1">
                <a:latin typeface="Century Gothic" pitchFamily="34" charset="0"/>
              </a:rPr>
              <a:t/>
            </a:r>
            <a:br>
              <a:rPr lang="ru-RU" sz="1800" b="1">
                <a:latin typeface="Century Gothic" pitchFamily="34" charset="0"/>
              </a:rPr>
            </a:br>
            <a:r>
              <a:rPr lang="ru-RU" sz="1800" b="1" smtClean="0">
                <a:solidFill>
                  <a:schemeClr val="tx2"/>
                </a:solidFill>
                <a:latin typeface="Century Gothic" pitchFamily="34" charset="0"/>
              </a:rPr>
              <a:t> библиотека </a:t>
            </a:r>
            <a:br>
              <a:rPr lang="ru-RU" sz="1800" b="1" smtClean="0">
                <a:solidFill>
                  <a:schemeClr val="tx2"/>
                </a:solidFill>
                <a:latin typeface="Century Gothic" pitchFamily="34" charset="0"/>
              </a:rPr>
            </a:br>
            <a:r>
              <a:rPr lang="ru-RU" sz="1800" b="1">
                <a:latin typeface="Century Gothic" pitchFamily="34" charset="0"/>
              </a:rPr>
              <a:t/>
            </a:r>
            <a:br>
              <a:rPr lang="ru-RU" sz="1800" b="1">
                <a:latin typeface="Century Gothic" pitchFamily="34" charset="0"/>
              </a:rPr>
            </a:br>
            <a:r>
              <a:rPr lang="ru-RU" sz="1800" b="1" smtClean="0">
                <a:solidFill>
                  <a:schemeClr val="tx2"/>
                </a:solidFill>
                <a:latin typeface="Century Gothic" pitchFamily="34" charset="0"/>
              </a:rPr>
              <a:t>Нидерландов, </a:t>
            </a:r>
            <a:br>
              <a:rPr lang="ru-RU" sz="1800" b="1" smtClean="0">
                <a:solidFill>
                  <a:schemeClr val="tx2"/>
                </a:solidFill>
                <a:latin typeface="Century Gothic" pitchFamily="34" charset="0"/>
              </a:rPr>
            </a:br>
            <a:r>
              <a:rPr lang="ru-RU" sz="1800" b="1">
                <a:latin typeface="Century Gothic" pitchFamily="34" charset="0"/>
              </a:rPr>
              <a:t/>
            </a:r>
            <a:br>
              <a:rPr lang="ru-RU" sz="1800" b="1">
                <a:latin typeface="Century Gothic" pitchFamily="34" charset="0"/>
              </a:rPr>
            </a:br>
            <a:r>
              <a:rPr lang="ru-RU" sz="1800" b="1" smtClean="0">
                <a:solidFill>
                  <a:schemeClr val="tx2"/>
                </a:solidFill>
                <a:latin typeface="Century Gothic" pitchFamily="34" charset="0"/>
              </a:rPr>
              <a:t>Гаага</a:t>
            </a:r>
            <a:r>
              <a:rPr lang="ru-RU" sz="1800" b="1">
                <a:solidFill>
                  <a:schemeClr val="tx2"/>
                </a:solidFill>
                <a:latin typeface="Century Gothic" pitchFamily="34" charset="0"/>
              </a:rPr>
              <a:t>, </a:t>
            </a:r>
            <a:r>
              <a:rPr lang="ru-RU" sz="1800" b="1" smtClean="0">
                <a:solidFill>
                  <a:schemeClr val="tx2"/>
                </a:solidFill>
                <a:latin typeface="Century Gothic" pitchFamily="34" charset="0"/>
              </a:rPr>
              <a:t/>
            </a:r>
            <a:br>
              <a:rPr lang="ru-RU" sz="1800" b="1" smtClean="0">
                <a:solidFill>
                  <a:schemeClr val="tx2"/>
                </a:solidFill>
                <a:latin typeface="Century Gothic" pitchFamily="34" charset="0"/>
              </a:rPr>
            </a:br>
            <a:r>
              <a:rPr lang="ru-RU" sz="1800" b="1">
                <a:latin typeface="Century Gothic" pitchFamily="34" charset="0"/>
              </a:rPr>
              <a:t/>
            </a:r>
            <a:br>
              <a:rPr lang="ru-RU" sz="1800" b="1">
                <a:latin typeface="Century Gothic" pitchFamily="34" charset="0"/>
              </a:rPr>
            </a:br>
            <a:r>
              <a:rPr lang="ru-RU" sz="1800" b="1" smtClean="0">
                <a:solidFill>
                  <a:schemeClr val="tx2"/>
                </a:solidFill>
                <a:latin typeface="Century Gothic" pitchFamily="34" charset="0"/>
              </a:rPr>
              <a:t>Нидерланды</a:t>
            </a:r>
            <a:endParaRPr lang="ru-RU" sz="1800" b="1">
              <a:latin typeface="Century Gothic" pitchFamily="34" charset="0"/>
            </a:endParaRPr>
          </a:p>
        </p:txBody>
      </p:sp>
      <p:pic>
        <p:nvPicPr>
          <p:cNvPr id="23555" name="Picture 9" descr="type:, atr:,, title:Самые большие библиотеки мира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304800"/>
            <a:ext cx="5638800" cy="5948363"/>
          </a:xfrm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19800"/>
            <a:ext cx="6019800" cy="566738"/>
          </a:xfrm>
        </p:spPr>
        <p:txBody>
          <a:bodyPr wrap="square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latin typeface="Century Gothic" pitchFamily="34" charset="0"/>
                <a:cs typeface="Times New Roman" pitchFamily="18" charset="0"/>
              </a:rPr>
              <a:t>Библиотека университета </a:t>
            </a:r>
            <a:r>
              <a:rPr lang="ru-RU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latin typeface="Century Gothic" pitchFamily="34" charset="0"/>
                <a:cs typeface="Times New Roman" pitchFamily="18" charset="0"/>
              </a:rPr>
              <a:t>Коимбра</a:t>
            </a:r>
            <a:r>
              <a:rPr lang="ru-RU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latin typeface="Century Gothic" pitchFamily="34" charset="0"/>
                <a:cs typeface="Times New Roman" pitchFamily="18" charset="0"/>
              </a:rPr>
              <a:t>, Португалия</a:t>
            </a:r>
            <a:endParaRPr lang="ru-RU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24580" name="Picture 1" descr="Для увеличения нажми на меня!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676400" y="381000"/>
            <a:ext cx="5715000" cy="5888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19800"/>
            <a:ext cx="5486400" cy="5667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90000"/>
                  </a:schemeClr>
                </a:solidFill>
              </a:rPr>
              <a:t>Библиотека аббатства </a:t>
            </a:r>
            <a:r>
              <a:rPr lang="ru-RU" dirty="0" err="1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Санкт-Галлена</a:t>
            </a:r>
            <a:endParaRPr lang="ru-RU" dirty="0">
              <a:solidFill>
                <a:schemeClr val="tx2">
                  <a:lumMod val="9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5842" name="Picture 2" descr="c09aef4e0ab32bc5d9460a5627d74189_s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4785" b="14785"/>
          <a:stretch>
            <a:fillRect/>
          </a:stretch>
        </p:blipFill>
        <p:spPr>
          <a:xfrm>
            <a:off x="1752600" y="457200"/>
            <a:ext cx="6019800" cy="55626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6019800"/>
            <a:ext cx="7543800" cy="5667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Старый читальный зал Британского музея, Лондон</a:t>
            </a:r>
          </a:p>
        </p:txBody>
      </p:sp>
      <p:pic>
        <p:nvPicPr>
          <p:cNvPr id="36866" name="Picture 2" descr="a2cb6ca267c5711f65768ba6c67c5221_s2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 l="13530" r="13530"/>
          <a:stretch>
            <a:fillRect/>
          </a:stretch>
        </p:blipFill>
        <p:spPr>
          <a:xfrm>
            <a:off x="1676400" y="457200"/>
            <a:ext cx="6019800" cy="55626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5943600"/>
            <a:ext cx="5486400" cy="566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Библиотека </a:t>
            </a:r>
            <a:r>
              <a:rPr lang="ru-RU" sz="1600" dirty="0" err="1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Кастилии-ла-Манча</a:t>
            </a:r>
            <a:r>
              <a:rPr lang="ru-RU" sz="1600" dirty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, Испания</a:t>
            </a:r>
          </a:p>
        </p:txBody>
      </p:sp>
      <p:pic>
        <p:nvPicPr>
          <p:cNvPr id="37890" name="Picture 2" descr="0fe84f1be180697a7b65c455dea9b9ac_s3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3963" r="13963"/>
          <a:stretch>
            <a:fillRect/>
          </a:stretch>
        </p:blipFill>
        <p:spPr>
          <a:xfrm>
            <a:off x="1600200" y="457200"/>
            <a:ext cx="6019800" cy="55626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5867400"/>
            <a:ext cx="5486400" cy="5667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Библиотека </a:t>
            </a:r>
            <a:r>
              <a:rPr lang="ru-RU" sz="1600" dirty="0" err="1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Сансовино</a:t>
            </a:r>
            <a:r>
              <a:rPr lang="ru-RU" sz="1600" dirty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, Рим, Италия</a:t>
            </a:r>
          </a:p>
        </p:txBody>
      </p:sp>
      <p:pic>
        <p:nvPicPr>
          <p:cNvPr id="38914" name="Picture 2" descr="4ec67388259f4592c2c1fc7e6a91e6f8_s5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22945" r="22945"/>
          <a:stretch>
            <a:fillRect/>
          </a:stretch>
        </p:blipFill>
        <p:spPr>
          <a:xfrm>
            <a:off x="1828800" y="457200"/>
            <a:ext cx="6019800" cy="55626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00012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362200"/>
            <a:ext cx="3236913" cy="415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книги Ф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60350"/>
            <a:ext cx="2419350" cy="223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420938"/>
            <a:ext cx="5022850" cy="3522662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  <a:defRPr/>
            </a:pP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      </a:t>
            </a:r>
            <a:r>
              <a:rPr lang="ru-RU" sz="2400" b="1" dirty="0">
                <a:solidFill>
                  <a:srgbClr val="663300"/>
                </a:solidFill>
                <a:latin typeface="+mj-lt"/>
              </a:rPr>
              <a:t>назад, и о том, как мы штурмуем космос, как изучаем морские глубины… Книги ответят на любой вопрос, помогут в любом деле. Недаром мы называем их верными друзьями, добрыми советчиками.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124200" y="533400"/>
            <a:ext cx="53752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 i="1" dirty="0">
                <a:solidFill>
                  <a:srgbClr val="000000"/>
                </a:solidFill>
                <a:latin typeface="Monotype Corsiva" pitchFamily="66" charset="0"/>
              </a:rPr>
              <a:t> </a:t>
            </a:r>
            <a:r>
              <a:rPr lang="ru-RU" sz="2400" b="1" dirty="0">
                <a:solidFill>
                  <a:srgbClr val="663300"/>
                </a:solidFill>
                <a:latin typeface="+mj-lt"/>
              </a:rPr>
              <a:t>Книги - это добрые волшебники. Они всегда готовы рассказать о любой стране и о любом народе, о том, что было тысячу лет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5791200"/>
            <a:ext cx="54102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Библиотека </a:t>
            </a:r>
            <a:r>
              <a:rPr lang="ru-RU" sz="1600" dirty="0" err="1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Бейнеке</a:t>
            </a:r>
            <a:r>
              <a:rPr lang="ru-RU" sz="1600" dirty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 редких книг и рукописей </a:t>
            </a:r>
            <a:r>
              <a:rPr lang="ru-RU" sz="1600" dirty="0" smtClean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,</a:t>
            </a:r>
            <a:br>
              <a:rPr lang="ru-RU" sz="1600" dirty="0" smtClean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</a:br>
            <a:r>
              <a:rPr lang="ru-RU" sz="1600" dirty="0" smtClean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dirty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Нью-Хейвен, Коннектикут, США</a:t>
            </a:r>
            <a:r>
              <a:rPr lang="ru-RU" sz="1600" dirty="0">
                <a:latin typeface="Century Gothic" pitchFamily="34" charset="0"/>
              </a:rPr>
              <a:t/>
            </a:r>
            <a:br>
              <a:rPr lang="ru-RU" sz="1600" dirty="0">
                <a:latin typeface="Century Gothic" pitchFamily="34" charset="0"/>
              </a:rPr>
            </a:br>
            <a:endParaRPr lang="ru-RU" sz="1600" dirty="0">
              <a:latin typeface="Century Gothic" pitchFamily="34" charset="0"/>
            </a:endParaRPr>
          </a:p>
        </p:txBody>
      </p:sp>
      <p:pic>
        <p:nvPicPr>
          <p:cNvPr id="39938" name="Picture 2" descr="3431989102b4f944362f9e35a611df34_s6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4355" r="14355"/>
          <a:stretch>
            <a:fillRect/>
          </a:stretch>
        </p:blipFill>
        <p:spPr>
          <a:xfrm>
            <a:off x="1905000" y="457200"/>
            <a:ext cx="5715000" cy="5280949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019800"/>
            <a:ext cx="8153400" cy="5667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Библиотека </a:t>
            </a:r>
            <a:r>
              <a:rPr lang="ru-RU" sz="1600" dirty="0" err="1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Страховского</a:t>
            </a:r>
            <a:r>
              <a:rPr lang="ru-RU" sz="1600" dirty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 монастыря, богословский </a:t>
            </a:r>
            <a:r>
              <a:rPr lang="ru-RU" sz="1600" dirty="0" smtClean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зал. </a:t>
            </a:r>
            <a:br>
              <a:rPr lang="ru-RU" sz="1600" dirty="0" smtClean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</a:br>
            <a:r>
              <a:rPr lang="ru-RU" sz="1600" dirty="0" smtClean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Статуя </a:t>
            </a:r>
            <a:r>
              <a:rPr lang="ru-RU" sz="1600" dirty="0">
                <a:solidFill>
                  <a:schemeClr val="tx2">
                    <a:lumMod val="90000"/>
                  </a:schemeClr>
                </a:solidFill>
                <a:latin typeface="Century Gothic" pitchFamily="34" charset="0"/>
              </a:rPr>
              <a:t>проповедника Иоанна, держащего книгу.</a:t>
            </a:r>
          </a:p>
        </p:txBody>
      </p:sp>
      <p:pic>
        <p:nvPicPr>
          <p:cNvPr id="40962" name="Picture 2" descr="79c2e879b67dc76a70e3eddc075a6405_s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4038" r="14038"/>
          <a:stretch>
            <a:fillRect/>
          </a:stretch>
        </p:blipFill>
        <p:spPr>
          <a:xfrm>
            <a:off x="1524000" y="457200"/>
            <a:ext cx="6019800" cy="55626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92150"/>
            <a:ext cx="8229600" cy="5689600"/>
          </a:xfrm>
        </p:spPr>
        <p:txBody>
          <a:bodyPr/>
          <a:lstStyle/>
          <a:p>
            <a:pPr eaLnBrk="1" hangingPunct="1"/>
            <a:r>
              <a:rPr lang="ru-RU" sz="2000" smtClean="0">
                <a:hlinkClick r:id="rId2"/>
              </a:rPr>
              <a:t>http://lib.ru/</a:t>
            </a:r>
            <a:r>
              <a:rPr lang="ru-RU" sz="2000" smtClean="0"/>
              <a:t> - Электронная библиотека Максима Мошкова. </a:t>
            </a:r>
            <a:endParaRPr lang="ru-RU" sz="2000" smtClean="0">
              <a:hlinkClick r:id="rId3"/>
            </a:endParaRPr>
          </a:p>
          <a:p>
            <a:pPr eaLnBrk="1" hangingPunct="1"/>
            <a:r>
              <a:rPr lang="ru-RU" sz="2000" smtClean="0">
                <a:hlinkClick r:id="rId4"/>
              </a:rPr>
              <a:t>http://www.klassika.ru/</a:t>
            </a:r>
            <a:r>
              <a:rPr lang="ru-RU" sz="2800" smtClean="0"/>
              <a:t> </a:t>
            </a:r>
            <a:r>
              <a:rPr lang="ru-RU" sz="2000" smtClean="0"/>
              <a:t>коллекция произведений классической русской художественной литературы</a:t>
            </a:r>
          </a:p>
          <a:p>
            <a:pPr eaLnBrk="1" hangingPunct="1"/>
            <a:r>
              <a:rPr lang="ru-RU" sz="2000" smtClean="0">
                <a:hlinkClick r:id="rId5"/>
              </a:rPr>
              <a:t>http://www.knigashop.ru/</a:t>
            </a:r>
            <a:r>
              <a:rPr lang="ru-RU" sz="2000" smtClean="0">
                <a:hlinkClick r:id="rId6"/>
              </a:rPr>
              <a:t> </a:t>
            </a:r>
            <a:r>
              <a:rPr lang="ru-RU" sz="2000" smtClean="0"/>
              <a:t>полная полнотекстовая электронная библиотека.</a:t>
            </a:r>
          </a:p>
          <a:p>
            <a:pPr eaLnBrk="1" hangingPunct="1"/>
            <a:r>
              <a:rPr lang="ru-RU" sz="2000" smtClean="0">
                <a:hlinkClick r:id="rId3"/>
              </a:rPr>
              <a:t>http://public-library.narod.ru/</a:t>
            </a:r>
            <a:r>
              <a:rPr lang="ru-RU" sz="2000" smtClean="0"/>
              <a:t>  - Публичная электронная библиотека </a:t>
            </a:r>
          </a:p>
          <a:p>
            <a:pPr eaLnBrk="1" hangingPunct="1"/>
            <a:r>
              <a:rPr lang="ru-RU" sz="2000" smtClean="0">
                <a:hlinkClick r:id="rId7"/>
              </a:rPr>
              <a:t>http://www.elibrary.ru/</a:t>
            </a:r>
            <a:r>
              <a:rPr lang="ru-RU" sz="2000" smtClean="0">
                <a:hlinkClick r:id="rId6"/>
              </a:rPr>
              <a:t>  </a:t>
            </a:r>
            <a:r>
              <a:rPr lang="ru-RU" sz="2000" smtClean="0"/>
              <a:t>электронный ресурс для науки и образования </a:t>
            </a:r>
            <a:endParaRPr lang="ru-RU" sz="2000" smtClean="0">
              <a:hlinkClick r:id="rId6"/>
            </a:endParaRPr>
          </a:p>
          <a:p>
            <a:pPr eaLnBrk="1" hangingPunct="1"/>
            <a:r>
              <a:rPr lang="ru-RU" sz="2000" smtClean="0">
                <a:hlinkClick r:id="rId6"/>
              </a:rPr>
              <a:t>http://aldebaran.ru/</a:t>
            </a:r>
            <a:r>
              <a:rPr lang="ru-RU" sz="2000" smtClean="0"/>
              <a:t> - Проект Альдебаран - крупнейшая электронная библиотека on-line. </a:t>
            </a:r>
            <a:endParaRPr lang="ru-RU" sz="2000" smtClean="0">
              <a:hlinkClick r:id="rId8"/>
            </a:endParaRPr>
          </a:p>
          <a:p>
            <a:pPr eaLnBrk="1" hangingPunct="1"/>
            <a:r>
              <a:rPr lang="ru-RU" sz="2000" smtClean="0">
                <a:hlinkClick r:id="rId8"/>
              </a:rPr>
              <a:t>http://orel.rsl.ru/</a:t>
            </a:r>
            <a:r>
              <a:rPr lang="ru-RU" sz="2000" smtClean="0"/>
              <a:t> - Открытая русская электронная библиотека </a:t>
            </a:r>
          </a:p>
          <a:p>
            <a:pPr eaLnBrk="1" hangingPunct="1"/>
            <a:r>
              <a:rPr lang="ru-RU" sz="2000" smtClean="0">
                <a:hlinkClick r:id="rId9"/>
              </a:rPr>
              <a:t>http://www.kitap.net.ru/</a:t>
            </a:r>
            <a:r>
              <a:rPr lang="ru-RU" sz="2400" smtClean="0"/>
              <a:t> </a:t>
            </a:r>
            <a:r>
              <a:rPr lang="ru-RU" sz="2000" smtClean="0"/>
              <a:t>Татарская электронная библиотека</a:t>
            </a:r>
            <a:endParaRPr lang="ru-RU" sz="2000" smtClean="0">
              <a:hlinkClick r:id="rId10"/>
            </a:endParaRPr>
          </a:p>
          <a:p>
            <a:pPr eaLnBrk="1" hangingPunct="1"/>
            <a:r>
              <a:rPr lang="ru-RU" sz="2000" smtClean="0">
                <a:hlinkClick r:id="rId10"/>
              </a:rPr>
              <a:t>http://www.litportal.ru/</a:t>
            </a:r>
            <a:r>
              <a:rPr lang="ru-RU" sz="2400" smtClean="0"/>
              <a:t> - </a:t>
            </a:r>
            <a:r>
              <a:rPr lang="ru-RU" sz="2000" smtClean="0"/>
              <a:t>Литературный сетевой портал. </a:t>
            </a:r>
            <a:endParaRPr lang="ru-RU" sz="2000" smtClean="0">
              <a:hlinkClick r:id="rId11"/>
            </a:endParaRPr>
          </a:p>
          <a:p>
            <a:pPr eaLnBrk="1" hangingPunct="1"/>
            <a:r>
              <a:rPr lang="ru-RU" sz="2000" smtClean="0">
                <a:hlinkClick r:id="rId11"/>
              </a:rPr>
              <a:t>http://bookz.ru/</a:t>
            </a:r>
            <a:r>
              <a:rPr lang="ru-RU" sz="2400" smtClean="0"/>
              <a:t> </a:t>
            </a:r>
            <a:r>
              <a:rPr lang="ru-RU" sz="2000" smtClean="0"/>
              <a:t>Электронная библиотека.</a:t>
            </a:r>
            <a:r>
              <a:rPr lang="ru-RU" sz="240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229600" cy="1371600"/>
          </a:xfrm>
          <a:noFill/>
        </p:spPr>
        <p:txBody>
          <a:bodyPr/>
          <a:lstStyle/>
          <a:p>
            <a:pPr eaLnBrk="1" hangingPunct="1"/>
            <a:r>
              <a:rPr lang="ru-RU" sz="3200" b="1" smtClean="0"/>
              <a:t>Электронные энциклопедии и словари</a:t>
            </a:r>
            <a:r>
              <a:rPr lang="ru-RU" sz="3200" b="1" smtClean="0">
                <a:hlinkClick r:id="rId2"/>
              </a:rPr>
              <a:t/>
            </a:r>
            <a:br>
              <a:rPr lang="ru-RU" sz="3200" b="1" smtClean="0">
                <a:hlinkClick r:id="rId2"/>
              </a:rPr>
            </a:br>
            <a:endParaRPr lang="ru-RU" sz="3200" b="1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ru-RU" sz="2400" smtClean="0">
                <a:hlinkClick r:id="rId2"/>
              </a:rPr>
              <a:t>http://slovari.yandex.ru/</a:t>
            </a:r>
            <a:r>
              <a:rPr lang="ru-RU" sz="2400" smtClean="0"/>
              <a:t>  - энциклопедии и справочники (78 различных энциклопедий от большой советской энциклопедии до словаря русских фамилий)</a:t>
            </a:r>
          </a:p>
          <a:p>
            <a:pPr eaLnBrk="1" hangingPunct="1">
              <a:lnSpc>
                <a:spcPct val="110000"/>
              </a:lnSpc>
            </a:pPr>
            <a:r>
              <a:rPr lang="ru-RU" sz="2400" u="sng" smtClean="0">
                <a:hlinkClick r:id="rId3"/>
              </a:rPr>
              <a:t>http://ru.wikipedia.org</a:t>
            </a:r>
            <a:r>
              <a:rPr lang="ru-RU" sz="2400" u="sng" smtClean="0"/>
              <a:t> </a:t>
            </a:r>
            <a:r>
              <a:rPr lang="ru-RU" sz="2400" smtClean="0"/>
              <a:t>– народная энциклопедия «Википедия»</a:t>
            </a:r>
          </a:p>
          <a:p>
            <a:pPr eaLnBrk="1" hangingPunct="1">
              <a:lnSpc>
                <a:spcPct val="110000"/>
              </a:lnSpc>
            </a:pPr>
            <a:r>
              <a:rPr lang="ru-RU" sz="2400" u="sng" smtClean="0"/>
              <a:t> </a:t>
            </a:r>
            <a:r>
              <a:rPr lang="ru-RU" sz="2400" u="sng" smtClean="0">
                <a:hlinkClick r:id="rId4"/>
              </a:rPr>
              <a:t>http://www.encyclopedia.ru/</a:t>
            </a:r>
            <a:r>
              <a:rPr lang="ru-RU" sz="2400" smtClean="0"/>
              <a:t> - “Мир энциклопедий” (ссылки на традиционные и онлайновые энциклопедии и сопутствующая информация).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z="3200" b="1" smtClean="0"/>
              <a:t>Интернет-сайты писателей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628775"/>
            <a:ext cx="8713788" cy="4968875"/>
          </a:xfrm>
        </p:spPr>
        <p:txBody>
          <a:bodyPr/>
          <a:lstStyle/>
          <a:p>
            <a:pPr eaLnBrk="1" hangingPunct="1">
              <a:spcBef>
                <a:spcPct val="25000"/>
              </a:spcBef>
            </a:pPr>
            <a:r>
              <a:rPr lang="ru-RU" sz="2100" smtClean="0">
                <a:hlinkClick r:id="rId2"/>
              </a:rPr>
              <a:t>http://sp.voskres.ru/-</a:t>
            </a:r>
            <a:r>
              <a:rPr lang="ru-RU" sz="2100" smtClean="0"/>
              <a:t> офицальный сайт союза писателей России.</a:t>
            </a:r>
            <a:endParaRPr lang="ru-RU" sz="2100" smtClean="0">
              <a:hlinkClick r:id="rId3"/>
            </a:endParaRPr>
          </a:p>
          <a:p>
            <a:pPr eaLnBrk="1" hangingPunct="1">
              <a:spcBef>
                <a:spcPct val="25000"/>
              </a:spcBef>
            </a:pPr>
            <a:r>
              <a:rPr lang="ru-RU" sz="2100" smtClean="0">
                <a:hlinkClick r:id="rId3"/>
              </a:rPr>
              <a:t>http://www.lukianenko.ru/</a:t>
            </a:r>
            <a:r>
              <a:rPr lang="ru-RU" sz="2100" smtClean="0"/>
              <a:t> - официальный сайт писателя Сергея Лукьяненко.</a:t>
            </a:r>
            <a:endParaRPr lang="ru-RU" sz="2100" u="sng" smtClean="0">
              <a:hlinkClick r:id="rId4"/>
            </a:endParaRPr>
          </a:p>
          <a:p>
            <a:pPr eaLnBrk="1" hangingPunct="1">
              <a:spcBef>
                <a:spcPct val="25000"/>
              </a:spcBef>
            </a:pPr>
            <a:r>
              <a:rPr lang="ru-RU" sz="2100" u="sng" smtClean="0">
                <a:hlinkClick r:id="rId4"/>
              </a:rPr>
              <a:t>http://www.akunin.ru/</a:t>
            </a:r>
            <a:r>
              <a:rPr lang="ru-RU" sz="2100" u="sng" smtClean="0"/>
              <a:t> - </a:t>
            </a:r>
            <a:r>
              <a:rPr lang="ru-RU" sz="2100" smtClean="0"/>
              <a:t>официальный сайт писателя Бориса Акунина</a:t>
            </a:r>
            <a:endParaRPr lang="ru-RU" sz="2100" u="sng" smtClean="0"/>
          </a:p>
          <a:p>
            <a:pPr eaLnBrk="1" hangingPunct="1">
              <a:spcBef>
                <a:spcPct val="25000"/>
              </a:spcBef>
            </a:pPr>
            <a:r>
              <a:rPr lang="ru-RU" sz="2100" u="sng" smtClean="0">
                <a:hlinkClick r:id="rId5"/>
              </a:rPr>
              <a:t>http://www.levtolstoy.ru/</a:t>
            </a:r>
            <a:r>
              <a:rPr lang="ru-RU" sz="2100" u="sng" smtClean="0"/>
              <a:t>  </a:t>
            </a:r>
            <a:r>
              <a:rPr lang="ru-RU" sz="2100" smtClean="0"/>
              <a:t>сайт посвященный творчеству Л.Н.Толстого</a:t>
            </a:r>
            <a:endParaRPr lang="ru-RU" sz="2100" u="sng" smtClean="0">
              <a:hlinkClick r:id="rId6"/>
            </a:endParaRPr>
          </a:p>
          <a:p>
            <a:pPr eaLnBrk="1" hangingPunct="1">
              <a:spcBef>
                <a:spcPct val="25000"/>
              </a:spcBef>
            </a:pPr>
            <a:r>
              <a:rPr lang="ru-RU" sz="2100" u="sng" smtClean="0">
                <a:hlinkClick r:id="rId6"/>
              </a:rPr>
              <a:t>http://www.tolstoymuseum.ru/</a:t>
            </a:r>
            <a:r>
              <a:rPr lang="ru-RU" sz="2100" smtClean="0"/>
              <a:t> государственный музей Л.Н. Толстого</a:t>
            </a:r>
            <a:endParaRPr lang="ru-RU" sz="2100" u="sng" smtClean="0">
              <a:hlinkClick r:id="rId7"/>
            </a:endParaRPr>
          </a:p>
          <a:p>
            <a:pPr eaLnBrk="1" hangingPunct="1">
              <a:spcBef>
                <a:spcPct val="25000"/>
              </a:spcBef>
            </a:pPr>
            <a:r>
              <a:rPr lang="ru-RU" sz="2100" u="sng" smtClean="0">
                <a:hlinkClick r:id="rId7"/>
              </a:rPr>
              <a:t>http://www.museumpushkin.ru/</a:t>
            </a:r>
            <a:r>
              <a:rPr lang="ru-RU" sz="2100" u="sng" smtClean="0"/>
              <a:t> </a:t>
            </a:r>
            <a:r>
              <a:rPr lang="ru-RU" sz="2100" smtClean="0"/>
              <a:t>всероссийский музей А.С.Пушкниа</a:t>
            </a:r>
            <a:endParaRPr lang="ru-RU" sz="2100" smtClean="0">
              <a:hlinkClick r:id="rId8"/>
            </a:endParaRPr>
          </a:p>
          <a:p>
            <a:pPr eaLnBrk="1" hangingPunct="1">
              <a:spcBef>
                <a:spcPct val="25000"/>
              </a:spcBef>
            </a:pPr>
            <a:r>
              <a:rPr lang="ru-RU" sz="2100" smtClean="0">
                <a:hlinkClick r:id="rId8"/>
              </a:rPr>
              <a:t>http://alish.ru/</a:t>
            </a:r>
            <a:r>
              <a:rPr lang="ru-RU" sz="2100" smtClean="0"/>
              <a:t> сайт посвященный творчеству Абдулы Алиша</a:t>
            </a:r>
            <a:endParaRPr lang="ru-RU" sz="2100" smtClean="0">
              <a:hlinkClick r:id="rId9"/>
            </a:endParaRPr>
          </a:p>
          <a:p>
            <a:pPr eaLnBrk="1" hangingPunct="1">
              <a:spcBef>
                <a:spcPct val="25000"/>
              </a:spcBef>
            </a:pPr>
            <a:r>
              <a:rPr lang="ru-RU" sz="2100" smtClean="0">
                <a:hlinkClick r:id="rId9"/>
              </a:rPr>
              <a:t>http://www.tatar.museum.ru/search.asp</a:t>
            </a:r>
            <a:r>
              <a:rPr lang="ru-RU" sz="2100" smtClean="0"/>
              <a:t> музеи Татарстана (Габдулла Тукай, Муса Джалиль и пр.)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291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" name="Picture 2" descr="C:\Documents and Settings\Avril\Мои документы\б-ка\биб уроки\Чудо имя которому книга\Изображение 00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9644" t="19503" r="49367" b="52924"/>
          <a:stretch>
            <a:fillRect/>
          </a:stretch>
        </p:blipFill>
        <p:spPr>
          <a:xfrm>
            <a:off x="533400" y="457200"/>
            <a:ext cx="7924800" cy="5715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315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9394" name="Picture 2" descr="C:\Documents and Settings\Avril\Мои документы\б-ка\биб уроки\Чудо имя которому книга\Изображение 00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0081" t="22765" r="6425" b="57660"/>
          <a:stretch>
            <a:fillRect/>
          </a:stretch>
        </p:blipFill>
        <p:spPr>
          <a:xfrm>
            <a:off x="533400" y="381000"/>
            <a:ext cx="8229600" cy="60198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339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0418" name="Picture 2" descr="C:\Documents and Settings\Avril\Мои документы\б-ка\биб уроки\Чудо имя которому книга\Изображение 00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56267" b="22845"/>
          <a:stretch>
            <a:fillRect/>
          </a:stretch>
        </p:blipFill>
        <p:spPr>
          <a:xfrm>
            <a:off x="228600" y="304800"/>
            <a:ext cx="7504085" cy="4419600"/>
          </a:xfrm>
          <a:noFill/>
        </p:spPr>
      </p:pic>
      <p:pic>
        <p:nvPicPr>
          <p:cNvPr id="6" name="Picture 7" descr="00013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4724400"/>
            <a:ext cx="434340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7800" y="1295400"/>
            <a:ext cx="3352800" cy="914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663300"/>
                </a:solidFill>
              </a:rPr>
              <a:t>В Александрийской библиотеке</a:t>
            </a:r>
            <a:endParaRPr lang="ru-RU" sz="2400" dirty="0">
              <a:solidFill>
                <a:srgbClr val="663300"/>
              </a:solidFill>
            </a:endParaRPr>
          </a:p>
        </p:txBody>
      </p:sp>
      <p:pic>
        <p:nvPicPr>
          <p:cNvPr id="14337" name="Picture 1" descr="C:\Documents and Settings\Avril\Мои документы\б-ка\биб уроки\Чудо имя которому книга\Изображение 04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063" t="25575" r="60759" b="57549"/>
          <a:stretch>
            <a:fillRect/>
          </a:stretch>
        </p:blipFill>
        <p:spPr>
          <a:xfrm>
            <a:off x="457199" y="381000"/>
            <a:ext cx="4724401" cy="3324578"/>
          </a:xfrm>
          <a:noFill/>
        </p:spPr>
      </p:pic>
      <p:pic>
        <p:nvPicPr>
          <p:cNvPr id="15364" name="Рисунок 5" descr="C:\Documents and Settings\Avril\Мои документы\б-ка\биб уроки\Чудо имя которому книга\Изображение 044.jpg"/>
          <p:cNvPicPr>
            <a:picLocks noChangeAspect="1" noChangeArrowheads="1"/>
          </p:cNvPicPr>
          <p:nvPr/>
        </p:nvPicPr>
        <p:blipFill>
          <a:blip r:embed="rId2"/>
          <a:srcRect l="38428" t="25848" r="10823" b="61531"/>
          <a:stretch>
            <a:fillRect/>
          </a:stretch>
        </p:blipFill>
        <p:spPr bwMode="auto">
          <a:xfrm>
            <a:off x="3962400" y="3962400"/>
            <a:ext cx="4683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533400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chemeClr val="tx2">
                    <a:lumMod val="90000"/>
                  </a:schemeClr>
                </a:solidFill>
              </a:rPr>
              <a:t>ПЕРГАМЕНТ</a:t>
            </a:r>
            <a:endParaRPr lang="ru-RU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914400"/>
            <a:ext cx="2057400" cy="5257800"/>
          </a:xfrm>
        </p:spPr>
        <p:txBody>
          <a:bodyPr/>
          <a:lstStyle/>
          <a:p>
            <a:pPr algn="r">
              <a:defRPr/>
            </a:pPr>
            <a:r>
              <a:rPr lang="ru-RU" sz="1800" b="1" dirty="0" smtClean="0">
                <a:solidFill>
                  <a:srgbClr val="663300"/>
                </a:solidFill>
                <a:latin typeface="+mj-lt"/>
              </a:rPr>
              <a:t>Потом люди научились выделывать тонкую кожу и писали на ней. Называлась эта кожа так – пергамент. Листы пергамента складывали, переплетали и получалась книга. Уже не свиток, а книга.</a:t>
            </a:r>
            <a:endParaRPr lang="ru-RU" sz="1800" b="1" dirty="0">
              <a:solidFill>
                <a:srgbClr val="663300"/>
              </a:solidFill>
              <a:latin typeface="+mj-lt"/>
            </a:endParaRPr>
          </a:p>
        </p:txBody>
      </p:sp>
      <p:pic>
        <p:nvPicPr>
          <p:cNvPr id="5" name="Picture 6" descr="000430000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5567" r="15567"/>
          <a:stretch>
            <a:fillRect/>
          </a:stretch>
        </p:blipFill>
        <p:spPr>
          <a:xfrm>
            <a:off x="533400" y="533400"/>
            <a:ext cx="6019800" cy="55626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310</TotalTime>
  <Words>1044</Words>
  <Application>Microsoft PowerPoint</Application>
  <PresentationFormat>Экран (4:3)</PresentationFormat>
  <Paragraphs>122</Paragraphs>
  <Slides>44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54" baseType="lpstr">
      <vt:lpstr>Arial</vt:lpstr>
      <vt:lpstr>Constantia</vt:lpstr>
      <vt:lpstr>Wingdings 2</vt:lpstr>
      <vt:lpstr>Calibri</vt:lpstr>
      <vt:lpstr>Century Gothic</vt:lpstr>
      <vt:lpstr>Wingdings</vt:lpstr>
      <vt:lpstr>Monotype Corsiva</vt:lpstr>
      <vt:lpstr>Times New Roman</vt:lpstr>
      <vt:lpstr>Бумажная</vt:lpstr>
      <vt:lpstr>Тема Office</vt:lpstr>
      <vt:lpstr>БИБЛИОТЕКИ МИРА</vt:lpstr>
      <vt:lpstr> БИБЛИОТЕКА   Слово «библиотека» пришло к нам из греческого языка  («библио» - книга, «тека» - хранилище).   Но библиотека – это не только хранилище книг.  Это и память народа, это центр познания и общения.  Так было во все времена.   </vt:lpstr>
      <vt:lpstr>Слайд 3</vt:lpstr>
      <vt:lpstr>Слайд 4</vt:lpstr>
      <vt:lpstr>Слайд 5</vt:lpstr>
      <vt:lpstr>Слайд 6</vt:lpstr>
      <vt:lpstr>Слайд 7</vt:lpstr>
      <vt:lpstr>В Александрийской библиотеке</vt:lpstr>
      <vt:lpstr>ПЕРГАМЕНТ</vt:lpstr>
      <vt:lpstr>Слайд 10</vt:lpstr>
      <vt:lpstr>Слайд 11</vt:lpstr>
      <vt:lpstr>Слайд 12</vt:lpstr>
      <vt:lpstr>Слайд 13</vt:lpstr>
      <vt:lpstr>Бумага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     ПРИВЕДЁННЫЕ    ВЫШЕ    ФРАЗЫ   СОСТАВЛЯЮТ  АЗБУЧНОЕ ПОСЛАНИЕ: </vt:lpstr>
      <vt:lpstr>Слайд 24</vt:lpstr>
      <vt:lpstr>Слайд 25</vt:lpstr>
      <vt:lpstr>В читальном зале</vt:lpstr>
      <vt:lpstr>Здание библиотеки Кирилло-Белозерского монастыря 11век</vt:lpstr>
      <vt:lpstr>«Книжное  колесо»</vt:lpstr>
      <vt:lpstr>Библиотека   Херефорде,   Англия (редкие   книги, которые   когда-то были   постоянно   прицеплены                    к полкам для   предотвращения   воровства.) </vt:lpstr>
      <vt:lpstr>Всемирно известная Александрийская библиотека  сегодня (основана в IV-I в. до н.э.) </vt:lpstr>
      <vt:lpstr>Библиотека Цельса  в Эфесе  (ныне Турция). </vt:lpstr>
      <vt:lpstr>Хранилище рукописей Питака-тайк</vt:lpstr>
      <vt:lpstr>Библиотека Ватикана. </vt:lpstr>
      <vt:lpstr> Национальная   библиотека   Нидерландов,   Гаага,   Нидерланды</vt:lpstr>
      <vt:lpstr>Библиотека университета Коимбра, Португалия</vt:lpstr>
      <vt:lpstr>Библиотека аббатства Санкт-Галлена</vt:lpstr>
      <vt:lpstr>Старый читальный зал Британского музея, Лондон</vt:lpstr>
      <vt:lpstr>Библиотека Кастилии-ла-Манча, Испания</vt:lpstr>
      <vt:lpstr>Библиотека Сансовино, Рим, Италия</vt:lpstr>
      <vt:lpstr>Библиотека Бейнеке редких книг и рукописей ,  Нью-Хейвен, Коннектикут, США </vt:lpstr>
      <vt:lpstr>Библиотека Страховского монастыря, богословский зал.  Статуя проповедника Иоанна, держащего книгу.</vt:lpstr>
      <vt:lpstr>Слайд 42</vt:lpstr>
      <vt:lpstr>Электронные энциклопедии и словари </vt:lpstr>
      <vt:lpstr>Интернет-сайты писателей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TMD User</cp:lastModifiedBy>
  <cp:revision>37</cp:revision>
  <cp:lastPrinted>1601-01-01T00:00:00Z</cp:lastPrinted>
  <dcterms:created xsi:type="dcterms:W3CDTF">1601-01-01T00:00:00Z</dcterms:created>
  <dcterms:modified xsi:type="dcterms:W3CDTF">2010-03-28T07:09:51Z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